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75" r:id="rId13"/>
    <p:sldId id="267" r:id="rId14"/>
    <p:sldId id="274" r:id="rId15"/>
    <p:sldId id="276" r:id="rId16"/>
    <p:sldId id="273" r:id="rId17"/>
    <p:sldId id="272" r:id="rId18"/>
    <p:sldId id="268" r:id="rId19"/>
    <p:sldId id="271" r:id="rId20"/>
    <p:sldId id="277" r:id="rId21"/>
    <p:sldId id="278" r:id="rId22"/>
    <p:sldId id="269" r:id="rId23"/>
    <p:sldId id="270" r:id="rId24"/>
    <p:sldId id="281" r:id="rId25"/>
    <p:sldId id="280" r:id="rId26"/>
    <p:sldId id="282"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B5E3486-14FE-4894-B678-FBFBF8B145D3}" type="datetimeFigureOut">
              <a:rPr lang="en-CA" smtClean="0"/>
              <a:t>10/09/2013</a:t>
            </a:fld>
            <a:endParaRPr lang="en-CA"/>
          </a:p>
        </p:txBody>
      </p:sp>
      <p:sp>
        <p:nvSpPr>
          <p:cNvPr id="23" name="Slide Number Placeholder 22"/>
          <p:cNvSpPr>
            <a:spLocks noGrp="1"/>
          </p:cNvSpPr>
          <p:nvPr>
            <p:ph type="sldNum" sz="quarter" idx="11"/>
          </p:nvPr>
        </p:nvSpPr>
        <p:spPr/>
        <p:txBody>
          <a:bodyPr/>
          <a:lstStyle/>
          <a:p>
            <a:fld id="{0CEA75FF-4B7C-4379-AB5C-C253CF4A0826}" type="slidenum">
              <a:rPr lang="en-CA" smtClean="0"/>
              <a:t>‹#›</a:t>
            </a:fld>
            <a:endParaRPr lang="en-CA"/>
          </a:p>
        </p:txBody>
      </p:sp>
      <p:sp>
        <p:nvSpPr>
          <p:cNvPr id="24" name="Footer Placeholder 23"/>
          <p:cNvSpPr>
            <a:spLocks noGrp="1"/>
          </p:cNvSpPr>
          <p:nvPr>
            <p:ph type="ftr" sz="quarter" idx="12"/>
          </p:nvPr>
        </p:nvSpPr>
        <p:spPr/>
        <p:txBody>
          <a:bodyPr/>
          <a:lstStyle/>
          <a:p>
            <a:endParaRPr lang="en-CA"/>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E3486-14FE-4894-B678-FBFBF8B145D3}" type="datetimeFigureOut">
              <a:rPr lang="en-CA" smtClean="0"/>
              <a:t>10/09/2013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A75FF-4B7C-4379-AB5C-C253CF4A082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E3486-14FE-4894-B678-FBFBF8B145D3}" type="datetimeFigureOut">
              <a:rPr lang="en-CA" smtClean="0"/>
              <a:t>10/09/2013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A75FF-4B7C-4379-AB5C-C253CF4A082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B5E3486-14FE-4894-B678-FBFBF8B145D3}" type="datetimeFigureOut">
              <a:rPr lang="en-CA" smtClean="0"/>
              <a:t>10/09/2013</a:t>
            </a:fld>
            <a:endParaRPr lang="en-CA"/>
          </a:p>
        </p:txBody>
      </p:sp>
      <p:sp>
        <p:nvSpPr>
          <p:cNvPr id="19" name="Slide Number Placeholder 18"/>
          <p:cNvSpPr>
            <a:spLocks noGrp="1"/>
          </p:cNvSpPr>
          <p:nvPr>
            <p:ph type="sldNum" sz="quarter" idx="15"/>
          </p:nvPr>
        </p:nvSpPr>
        <p:spPr/>
        <p:txBody>
          <a:bodyPr/>
          <a:lstStyle/>
          <a:p>
            <a:fld id="{0CEA75FF-4B7C-4379-AB5C-C253CF4A0826}"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B5E3486-14FE-4894-B678-FBFBF8B145D3}" type="datetimeFigureOut">
              <a:rPr lang="en-CA" smtClean="0"/>
              <a:t>10/09/2013</a:t>
            </a:fld>
            <a:endParaRPr lang="en-CA"/>
          </a:p>
        </p:txBody>
      </p:sp>
      <p:sp>
        <p:nvSpPr>
          <p:cNvPr id="20" name="Slide Number Placeholder 19"/>
          <p:cNvSpPr>
            <a:spLocks noGrp="1"/>
          </p:cNvSpPr>
          <p:nvPr>
            <p:ph type="sldNum" sz="quarter" idx="11"/>
          </p:nvPr>
        </p:nvSpPr>
        <p:spPr/>
        <p:txBody>
          <a:bodyPr/>
          <a:lstStyle/>
          <a:p>
            <a:fld id="{0CEA75FF-4B7C-4379-AB5C-C253CF4A0826}" type="slidenum">
              <a:rPr lang="en-CA" smtClean="0"/>
              <a:t>‹#›</a:t>
            </a:fld>
            <a:endParaRPr lang="en-CA"/>
          </a:p>
        </p:txBody>
      </p:sp>
      <p:sp>
        <p:nvSpPr>
          <p:cNvPr id="21" name="Footer Placeholder 20"/>
          <p:cNvSpPr>
            <a:spLocks noGrp="1"/>
          </p:cNvSpPr>
          <p:nvPr>
            <p:ph type="ftr" sz="quarter" idx="12"/>
          </p:nvPr>
        </p:nvSpPr>
        <p:spPr/>
        <p:txBody>
          <a:bodyPr/>
          <a:lstStyle/>
          <a:p>
            <a:endParaRPr lang="en-CA"/>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B5E3486-14FE-4894-B678-FBFBF8B145D3}" type="datetimeFigureOut">
              <a:rPr lang="en-CA" smtClean="0"/>
              <a:t>10/09/2013</a:t>
            </a:fld>
            <a:endParaRPr lang="en-CA"/>
          </a:p>
        </p:txBody>
      </p:sp>
      <p:sp>
        <p:nvSpPr>
          <p:cNvPr id="25" name="Slide Number Placeholder 24"/>
          <p:cNvSpPr>
            <a:spLocks noGrp="1"/>
          </p:cNvSpPr>
          <p:nvPr>
            <p:ph type="sldNum" sz="quarter" idx="16"/>
          </p:nvPr>
        </p:nvSpPr>
        <p:spPr/>
        <p:txBody>
          <a:bodyPr/>
          <a:lstStyle/>
          <a:p>
            <a:fld id="{0CEA75FF-4B7C-4379-AB5C-C253CF4A0826}" type="slidenum">
              <a:rPr lang="en-CA" smtClean="0"/>
              <a:t>‹#›</a:t>
            </a:fld>
            <a:endParaRPr lang="en-CA"/>
          </a:p>
        </p:txBody>
      </p:sp>
      <p:sp>
        <p:nvSpPr>
          <p:cNvPr id="26" name="Footer Placeholder 25"/>
          <p:cNvSpPr>
            <a:spLocks noGrp="1"/>
          </p:cNvSpPr>
          <p:nvPr>
            <p:ph type="ftr" sz="quarter" idx="17"/>
          </p:nvPr>
        </p:nvSpPr>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B5E3486-14FE-4894-B678-FBFBF8B145D3}" type="datetimeFigureOut">
              <a:rPr lang="en-CA" smtClean="0"/>
              <a:t>10/09/2013</a:t>
            </a:fld>
            <a:endParaRPr lang="en-CA"/>
          </a:p>
        </p:txBody>
      </p:sp>
      <p:sp>
        <p:nvSpPr>
          <p:cNvPr id="24" name="Slide Number Placeholder 23"/>
          <p:cNvSpPr>
            <a:spLocks noGrp="1"/>
          </p:cNvSpPr>
          <p:nvPr>
            <p:ph type="sldNum" sz="quarter" idx="17"/>
          </p:nvPr>
        </p:nvSpPr>
        <p:spPr/>
        <p:txBody>
          <a:bodyPr/>
          <a:lstStyle/>
          <a:p>
            <a:fld id="{0CEA75FF-4B7C-4379-AB5C-C253CF4A0826}" type="slidenum">
              <a:rPr lang="en-CA" smtClean="0"/>
              <a:t>‹#›</a:t>
            </a:fld>
            <a:endParaRPr lang="en-CA"/>
          </a:p>
        </p:txBody>
      </p:sp>
      <p:sp>
        <p:nvSpPr>
          <p:cNvPr id="29" name="Footer Placeholder 28"/>
          <p:cNvSpPr>
            <a:spLocks noGrp="1"/>
          </p:cNvSpPr>
          <p:nvPr>
            <p:ph type="ftr" sz="quarter" idx="18"/>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B5E3486-14FE-4894-B678-FBFBF8B145D3}" type="datetimeFigureOut">
              <a:rPr lang="en-CA" smtClean="0"/>
              <a:t>10/09/2013</a:t>
            </a:fld>
            <a:endParaRPr lang="en-CA"/>
          </a:p>
        </p:txBody>
      </p:sp>
      <p:sp>
        <p:nvSpPr>
          <p:cNvPr id="14" name="Slide Number Placeholder 13"/>
          <p:cNvSpPr>
            <a:spLocks noGrp="1"/>
          </p:cNvSpPr>
          <p:nvPr>
            <p:ph type="sldNum" sz="quarter" idx="11"/>
          </p:nvPr>
        </p:nvSpPr>
        <p:spPr/>
        <p:txBody>
          <a:bodyPr/>
          <a:lstStyle/>
          <a:p>
            <a:fld id="{0CEA75FF-4B7C-4379-AB5C-C253CF4A0826}" type="slidenum">
              <a:rPr lang="en-CA" smtClean="0"/>
              <a:t>‹#›</a:t>
            </a:fld>
            <a:endParaRPr lang="en-CA"/>
          </a:p>
        </p:txBody>
      </p:sp>
      <p:sp>
        <p:nvSpPr>
          <p:cNvPr id="18" name="Footer Placeholder 17"/>
          <p:cNvSpPr>
            <a:spLocks noGrp="1"/>
          </p:cNvSpPr>
          <p:nvPr>
            <p:ph type="ftr" sz="quarter" idx="12"/>
          </p:nvPr>
        </p:nvSpPr>
        <p:spPr/>
        <p:txBody>
          <a:bodyPr/>
          <a:lstStyle/>
          <a:p>
            <a:endParaRPr lang="en-CA"/>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B5E3486-14FE-4894-B678-FBFBF8B145D3}" type="datetimeFigureOut">
              <a:rPr lang="en-CA" smtClean="0"/>
              <a:t>10/09/2013</a:t>
            </a:fld>
            <a:endParaRPr lang="en-CA"/>
          </a:p>
        </p:txBody>
      </p:sp>
      <p:sp>
        <p:nvSpPr>
          <p:cNvPr id="12" name="Slide Number Placeholder 11"/>
          <p:cNvSpPr>
            <a:spLocks noGrp="1"/>
          </p:cNvSpPr>
          <p:nvPr>
            <p:ph type="sldNum" sz="quarter" idx="11"/>
          </p:nvPr>
        </p:nvSpPr>
        <p:spPr/>
        <p:txBody>
          <a:bodyPr/>
          <a:lstStyle/>
          <a:p>
            <a:fld id="{0CEA75FF-4B7C-4379-AB5C-C253CF4A0826}" type="slidenum">
              <a:rPr lang="en-CA" smtClean="0"/>
              <a:t>‹#›</a:t>
            </a:fld>
            <a:endParaRPr lang="en-CA"/>
          </a:p>
        </p:txBody>
      </p:sp>
      <p:sp>
        <p:nvSpPr>
          <p:cNvPr id="13" name="Footer Placeholder 12"/>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B5E3486-14FE-4894-B678-FBFBF8B145D3}" type="datetimeFigureOut">
              <a:rPr lang="en-CA" smtClean="0"/>
              <a:t>10/09/2013</a:t>
            </a:fld>
            <a:endParaRPr lang="en-CA"/>
          </a:p>
        </p:txBody>
      </p:sp>
      <p:sp>
        <p:nvSpPr>
          <p:cNvPr id="18" name="Slide Number Placeholder 17"/>
          <p:cNvSpPr>
            <a:spLocks noGrp="1"/>
          </p:cNvSpPr>
          <p:nvPr>
            <p:ph type="sldNum" sz="quarter" idx="16"/>
          </p:nvPr>
        </p:nvSpPr>
        <p:spPr/>
        <p:txBody>
          <a:bodyPr/>
          <a:lstStyle/>
          <a:p>
            <a:fld id="{0CEA75FF-4B7C-4379-AB5C-C253CF4A0826}" type="slidenum">
              <a:rPr lang="en-CA" smtClean="0"/>
              <a:t>‹#›</a:t>
            </a:fld>
            <a:endParaRPr lang="en-CA"/>
          </a:p>
        </p:txBody>
      </p:sp>
      <p:sp>
        <p:nvSpPr>
          <p:cNvPr id="20" name="Footer Placeholder 19"/>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B5E3486-14FE-4894-B678-FBFBF8B145D3}" type="datetimeFigureOut">
              <a:rPr lang="en-CA" smtClean="0"/>
              <a:t>10/09/2013</a:t>
            </a:fld>
            <a:endParaRPr lang="en-CA"/>
          </a:p>
        </p:txBody>
      </p:sp>
      <p:sp>
        <p:nvSpPr>
          <p:cNvPr id="20" name="Slide Number Placeholder 19"/>
          <p:cNvSpPr>
            <a:spLocks noGrp="1"/>
          </p:cNvSpPr>
          <p:nvPr>
            <p:ph type="sldNum" sz="quarter" idx="15"/>
          </p:nvPr>
        </p:nvSpPr>
        <p:spPr/>
        <p:txBody>
          <a:bodyPr/>
          <a:lstStyle/>
          <a:p>
            <a:fld id="{0CEA75FF-4B7C-4379-AB5C-C253CF4A0826}"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B5E3486-14FE-4894-B678-FBFBF8B145D3}" type="datetimeFigureOut">
              <a:rPr lang="en-CA" smtClean="0"/>
              <a:t>10/09/2013</a:t>
            </a:fld>
            <a:endParaRPr lang="en-CA"/>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CA"/>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CEA75FF-4B7C-4379-AB5C-C253CF4A0826}"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360000">
            <a:off x="2921182" y="2846928"/>
            <a:ext cx="5479770" cy="1596432"/>
          </a:xfrm>
        </p:spPr>
        <p:txBody>
          <a:bodyPr>
            <a:normAutofit fontScale="90000"/>
          </a:bodyPr>
          <a:lstStyle/>
          <a:p>
            <a:r>
              <a:rPr lang="en-CA" b="1" u="sng" dirty="0" smtClean="0">
                <a:latin typeface="Aharoni" pitchFamily="2" charset="-79"/>
                <a:cs typeface="Aharoni" pitchFamily="2" charset="-79"/>
              </a:rPr>
              <a:t>SCIENCE</a:t>
            </a:r>
            <a:r>
              <a:rPr lang="en-CA" dirty="0" smtClean="0">
                <a:latin typeface="Aharoni" pitchFamily="2" charset="-79"/>
                <a:cs typeface="Aharoni" pitchFamily="2" charset="-79"/>
              </a:rPr>
              <a:t/>
            </a:r>
            <a:br>
              <a:rPr lang="en-CA" dirty="0" smtClean="0">
                <a:latin typeface="Aharoni" pitchFamily="2" charset="-79"/>
                <a:cs typeface="Aharoni" pitchFamily="2" charset="-79"/>
              </a:rPr>
            </a:br>
            <a:r>
              <a:rPr lang="en-CA" dirty="0" smtClean="0">
                <a:latin typeface="Aharoni" pitchFamily="2" charset="-79"/>
                <a:cs typeface="Aharoni" pitchFamily="2" charset="-79"/>
              </a:rPr>
              <a:t>EVIDENCE &amp; INVESTIGATION</a:t>
            </a:r>
            <a:endParaRPr lang="en-CA" dirty="0">
              <a:latin typeface="Aharoni" pitchFamily="2" charset="-79"/>
              <a:cs typeface="Aharoni" pitchFamily="2" charset="-79"/>
            </a:endParaRPr>
          </a:p>
        </p:txBody>
      </p:sp>
      <p:pic>
        <p:nvPicPr>
          <p:cNvPr id="1028" name="Picture 4" descr="http://t2.gstatic.com/images?q=tbn:ANd9GcThnvefRG3KxR6zJK0nLDrlgYFgEVb5UV2EjaPQN_izyUBUqF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941168"/>
            <a:ext cx="1633981" cy="1633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Spj3kTIeFCc4fEQO4ERVudftirNi1M1uvIgaYiSzw5K7auowD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76" y="332656"/>
            <a:ext cx="1953162" cy="195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15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508" y="908720"/>
            <a:ext cx="9144000" cy="4724400"/>
          </a:xfrm>
        </p:spPr>
        <p:txBody>
          <a:bodyPr>
            <a:normAutofit/>
          </a:bodyPr>
          <a:lstStyle/>
          <a:p>
            <a:pPr marL="285750" indent="-285750">
              <a:buFont typeface="Arial" pitchFamily="34" charset="0"/>
              <a:buChar char="•"/>
            </a:pPr>
            <a:r>
              <a:rPr lang="en-CA" sz="2400" dirty="0" smtClean="0">
                <a:latin typeface="Bookman Old Style" pitchFamily="18" charset="0"/>
              </a:rPr>
              <a:t>The goal of the game is to discover the mystery person, place or thing in ten questions or less.</a:t>
            </a:r>
          </a:p>
          <a:p>
            <a:pPr marL="285750" indent="-285750">
              <a:buFont typeface="Arial" pitchFamily="34" charset="0"/>
              <a:buChar char="•"/>
            </a:pPr>
            <a:r>
              <a:rPr lang="en-CA" sz="2400" dirty="0" smtClean="0">
                <a:latin typeface="Bookman Old Style" pitchFamily="18" charset="0"/>
              </a:rPr>
              <a:t>You may work in pairs, or groups of three.</a:t>
            </a:r>
          </a:p>
          <a:p>
            <a:pPr marL="285750" indent="-285750">
              <a:buFont typeface="Arial" pitchFamily="34" charset="0"/>
              <a:buChar char="•"/>
            </a:pPr>
            <a:r>
              <a:rPr lang="en-CA" sz="2400" dirty="0" smtClean="0">
                <a:latin typeface="Bookman Old Style" pitchFamily="18" charset="0"/>
              </a:rPr>
              <a:t>Each question that furthers the discovery of the person, place of thing, is awarded one point.</a:t>
            </a:r>
          </a:p>
          <a:p>
            <a:pPr marL="285750" indent="-285750">
              <a:buFont typeface="Arial" pitchFamily="34" charset="0"/>
              <a:buChar char="•"/>
            </a:pPr>
            <a:r>
              <a:rPr lang="en-CA" sz="2400" dirty="0" smtClean="0">
                <a:latin typeface="Bookman Old Style" pitchFamily="18" charset="0"/>
              </a:rPr>
              <a:t>Each question that does not further the investigation loses a point.</a:t>
            </a:r>
          </a:p>
          <a:p>
            <a:pPr marL="285750" indent="-285750">
              <a:buFont typeface="Arial" pitchFamily="34" charset="0"/>
              <a:buChar char="•"/>
            </a:pPr>
            <a:r>
              <a:rPr lang="en-CA" sz="2400" dirty="0" smtClean="0">
                <a:latin typeface="Bookman Old Style" pitchFamily="18" charset="0"/>
              </a:rPr>
              <a:t>Each group in turn will ask a question, until the mystery is solved.</a:t>
            </a:r>
            <a:endParaRPr lang="en-CA" sz="2400" dirty="0">
              <a:latin typeface="Bookman Old Style" pitchFamily="18" charset="0"/>
            </a:endParaRPr>
          </a:p>
        </p:txBody>
      </p:sp>
      <p:sp>
        <p:nvSpPr>
          <p:cNvPr id="3" name="Title 2"/>
          <p:cNvSpPr>
            <a:spLocks noGrp="1"/>
          </p:cNvSpPr>
          <p:nvPr>
            <p:ph type="title"/>
          </p:nvPr>
        </p:nvSpPr>
        <p:spPr>
          <a:xfrm>
            <a:off x="0" y="-387424"/>
            <a:ext cx="9144000" cy="1066800"/>
          </a:xfrm>
        </p:spPr>
        <p:txBody>
          <a:bodyPr>
            <a:normAutofit/>
          </a:bodyPr>
          <a:lstStyle/>
          <a:p>
            <a:pPr algn="ctr"/>
            <a:r>
              <a:rPr lang="en-CA" b="1" dirty="0" smtClean="0">
                <a:latin typeface="Bookman Old Style" pitchFamily="18" charset="0"/>
              </a:rPr>
              <a:t>Activity: Ten (or fewer) Questions</a:t>
            </a:r>
            <a:endParaRPr lang="en-CA" b="1" dirty="0">
              <a:latin typeface="Bookman Old Style" pitchFamily="18" charset="0"/>
            </a:endParaRPr>
          </a:p>
        </p:txBody>
      </p:sp>
      <p:pic>
        <p:nvPicPr>
          <p:cNvPr id="9218" name="Picture 2" descr="http://t1.gstatic.com/images?q=tbn:ANd9GcRzxQL5aZwCfNoCpe2dGwgGpTq_yHfXBv71jGjOraaHeXDF1i3m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13176"/>
            <a:ext cx="1352550" cy="14763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1.gstatic.com/images?q=tbn:ANd9GcTK4JUya7TfMubjmsCfp9GoO8usP6SX53SDSB8V6VbQ9bUnXE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660752"/>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7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v.ns.ca/natr/wildlife/conserva/images/collecting-track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80" y="836712"/>
            <a:ext cx="8417088"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39" y="33327"/>
            <a:ext cx="9144000" cy="707886"/>
          </a:xfrm>
          <a:prstGeom prst="rect">
            <a:avLst/>
          </a:prstGeom>
          <a:noFill/>
        </p:spPr>
        <p:txBody>
          <a:bodyPr wrap="square" rtlCol="0">
            <a:spAutoFit/>
          </a:bodyPr>
          <a:lstStyle/>
          <a:p>
            <a:pPr algn="ctr"/>
            <a:r>
              <a:rPr lang="en-CA" sz="4000" b="1" u="sng" dirty="0" smtClean="0"/>
              <a:t>ANIMAL TRACKS</a:t>
            </a:r>
            <a:endParaRPr lang="en-CA" sz="4000" b="1" u="sng" dirty="0"/>
          </a:p>
        </p:txBody>
      </p:sp>
    </p:spTree>
    <p:extLst>
      <p:ext uri="{BB962C8B-B14F-4D97-AF65-F5344CB8AC3E}">
        <p14:creationId xmlns:p14="http://schemas.microsoft.com/office/powerpoint/2010/main" val="244001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03.edu-cdn.com/files/77101_77200/77154/file_77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3222"/>
            <a:ext cx="8226939" cy="620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4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6" y="2276872"/>
            <a:ext cx="9144000" cy="1066800"/>
          </a:xfrm>
        </p:spPr>
        <p:txBody>
          <a:bodyPr>
            <a:normAutofit fontScale="90000"/>
          </a:bodyPr>
          <a:lstStyle/>
          <a:p>
            <a:r>
              <a:rPr lang="en-CA" sz="2700" b="1" u="sng" dirty="0">
                <a:latin typeface="+mn-lt"/>
              </a:rPr>
              <a:t>What Happened Here?</a:t>
            </a:r>
            <a:r>
              <a:rPr lang="en-CA" sz="2200" b="1" dirty="0">
                <a:latin typeface="+mn-lt"/>
              </a:rPr>
              <a:t/>
            </a:r>
            <a:br>
              <a:rPr lang="en-CA" sz="2200" b="1" dirty="0">
                <a:latin typeface="+mn-lt"/>
              </a:rPr>
            </a:br>
            <a:r>
              <a:rPr lang="en-CA" sz="2200" b="1" dirty="0">
                <a:latin typeface="+mn-lt"/>
              </a:rPr>
              <a:t>How many animals were here? What were they doing? What kind of animals were they? Were they all here at the same time? What are the clues that can help you guess the answers to these questions? </a:t>
            </a:r>
            <a:r>
              <a:rPr lang="en-CA" sz="2200" b="1" dirty="0" smtClean="0">
                <a:latin typeface="+mn-lt"/>
              </a:rPr>
              <a:t/>
            </a:r>
            <a:br>
              <a:rPr lang="en-CA" sz="2200" b="1" dirty="0" smtClean="0">
                <a:latin typeface="+mn-lt"/>
              </a:rPr>
            </a:br>
            <a:r>
              <a:rPr lang="en-CA" sz="2200" b="1" dirty="0" smtClean="0">
                <a:latin typeface="+mn-lt"/>
              </a:rPr>
              <a:t>Think </a:t>
            </a:r>
            <a:r>
              <a:rPr lang="en-CA" sz="2200" b="1" dirty="0">
                <a:latin typeface="+mn-lt"/>
              </a:rPr>
              <a:t>about all of </a:t>
            </a:r>
            <a:r>
              <a:rPr lang="en-CA" sz="2200" b="1" dirty="0" smtClean="0">
                <a:latin typeface="+mn-lt"/>
              </a:rPr>
              <a:t>the</a:t>
            </a:r>
            <a:br>
              <a:rPr lang="en-CA" sz="2200" b="1" dirty="0" smtClean="0">
                <a:latin typeface="+mn-lt"/>
              </a:rPr>
            </a:br>
            <a:r>
              <a:rPr lang="en-CA" sz="2200" b="1" dirty="0" smtClean="0">
                <a:latin typeface="+mn-lt"/>
              </a:rPr>
              <a:t> possibilities,</a:t>
            </a:r>
            <a:r>
              <a:rPr lang="en-CA" sz="2200" b="1" dirty="0">
                <a:latin typeface="+mn-lt"/>
              </a:rPr>
              <a:t> </a:t>
            </a:r>
            <a:r>
              <a:rPr lang="en-CA" sz="2200" b="1" dirty="0" smtClean="0">
                <a:latin typeface="+mn-lt"/>
              </a:rPr>
              <a:t>and </a:t>
            </a:r>
            <a:r>
              <a:rPr lang="en-CA" sz="2200" b="1" dirty="0">
                <a:latin typeface="+mn-lt"/>
              </a:rPr>
              <a:t>then </a:t>
            </a:r>
            <a:r>
              <a:rPr lang="en-CA" sz="2200" b="1" dirty="0" smtClean="0">
                <a:latin typeface="+mn-lt"/>
              </a:rPr>
              <a:t>write</a:t>
            </a:r>
            <a:br>
              <a:rPr lang="en-CA" sz="2200" b="1" dirty="0" smtClean="0">
                <a:latin typeface="+mn-lt"/>
              </a:rPr>
            </a:br>
            <a:r>
              <a:rPr lang="en-CA" sz="2200" b="1" dirty="0" smtClean="0">
                <a:latin typeface="+mn-lt"/>
              </a:rPr>
              <a:t> </a:t>
            </a:r>
            <a:r>
              <a:rPr lang="en-CA" sz="2200" b="1" dirty="0">
                <a:latin typeface="+mn-lt"/>
              </a:rPr>
              <a:t>a report using </a:t>
            </a:r>
            <a:r>
              <a:rPr lang="en-CA" sz="2200" b="1" dirty="0" smtClean="0">
                <a:latin typeface="+mn-lt"/>
              </a:rPr>
              <a:t>your</a:t>
            </a:r>
            <a:r>
              <a:rPr lang="en-CA" sz="2200" b="1" dirty="0">
                <a:latin typeface="+mn-lt"/>
              </a:rPr>
              <a:t> </a:t>
            </a:r>
            <a:r>
              <a:rPr lang="en-CA" sz="2200" b="1" dirty="0" smtClean="0">
                <a:latin typeface="+mn-lt"/>
              </a:rPr>
              <a:t>best </a:t>
            </a:r>
            <a:br>
              <a:rPr lang="en-CA" sz="2200" b="1" dirty="0" smtClean="0">
                <a:latin typeface="+mn-lt"/>
              </a:rPr>
            </a:br>
            <a:r>
              <a:rPr lang="en-CA" sz="2200" b="1" dirty="0" smtClean="0">
                <a:latin typeface="+mn-lt"/>
              </a:rPr>
              <a:t>guess </a:t>
            </a:r>
            <a:r>
              <a:rPr lang="en-CA" sz="2200" b="1" dirty="0">
                <a:latin typeface="+mn-lt"/>
              </a:rPr>
              <a:t>about the story </a:t>
            </a:r>
            <a:r>
              <a:rPr lang="en-CA" sz="2200" b="1" dirty="0" smtClean="0">
                <a:latin typeface="+mn-lt"/>
              </a:rPr>
              <a:t>behind</a:t>
            </a:r>
            <a:br>
              <a:rPr lang="en-CA" sz="2200" b="1" dirty="0" smtClean="0">
                <a:latin typeface="+mn-lt"/>
              </a:rPr>
            </a:br>
            <a:r>
              <a:rPr lang="en-CA" sz="2200" b="1" dirty="0" smtClean="0">
                <a:latin typeface="+mn-lt"/>
              </a:rPr>
              <a:t> </a:t>
            </a:r>
            <a:r>
              <a:rPr lang="en-CA" sz="2200" b="1" dirty="0">
                <a:latin typeface="+mn-lt"/>
              </a:rPr>
              <a:t>these footprints. </a:t>
            </a:r>
            <a:r>
              <a:rPr lang="en-CA" dirty="0"/>
              <a:t/>
            </a:r>
            <a:br>
              <a:rPr lang="en-CA" dirty="0"/>
            </a:br>
            <a:endParaRPr lang="en-CA" dirty="0"/>
          </a:p>
        </p:txBody>
      </p:sp>
      <p:pic>
        <p:nvPicPr>
          <p:cNvPr id="2050" name="Picture 2" descr="http://www.pbs.org/wgbh/nova/teachers/activities/images/2117_a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77504"/>
            <a:ext cx="5661746" cy="546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6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201424"/>
          </a:xfrm>
          <a:prstGeom prst="rect">
            <a:avLst/>
          </a:prstGeom>
          <a:noFill/>
        </p:spPr>
        <p:txBody>
          <a:bodyPr wrap="square" rtlCol="0">
            <a:spAutoFit/>
          </a:bodyPr>
          <a:lstStyle/>
          <a:p>
            <a:r>
              <a:rPr lang="en-CA" sz="4000" b="1" dirty="0"/>
              <a:t>What is a Dichotomous Key</a:t>
            </a:r>
            <a:r>
              <a:rPr lang="en-CA" sz="4000" b="1" dirty="0" smtClean="0"/>
              <a:t>?</a:t>
            </a:r>
          </a:p>
          <a:p>
            <a:endParaRPr lang="en-CA" sz="4000" b="1" dirty="0" smtClean="0"/>
          </a:p>
          <a:p>
            <a:pPr marL="457200" indent="-457200">
              <a:buFont typeface="Arial" pitchFamily="34" charset="0"/>
              <a:buChar char="•"/>
            </a:pPr>
            <a:r>
              <a:rPr lang="en-CA" sz="2800" dirty="0"/>
              <a:t>A dichotomous key is a series of questions which leads to the identification of an </a:t>
            </a:r>
            <a:r>
              <a:rPr lang="en-CA" sz="2800" dirty="0" smtClean="0"/>
              <a:t>item by </a:t>
            </a:r>
            <a:r>
              <a:rPr lang="en-CA" sz="2800" dirty="0"/>
              <a:t>going through a series of choices that leads the user to the correct name of the item. Dichotomous means "divided in two parts". </a:t>
            </a:r>
            <a:endParaRPr lang="en-CA" sz="2800" dirty="0" smtClean="0"/>
          </a:p>
          <a:p>
            <a:endParaRPr lang="en-CA" sz="2800" dirty="0"/>
          </a:p>
          <a:p>
            <a:pPr marL="457200" indent="-457200">
              <a:buFont typeface="Arial" pitchFamily="34" charset="0"/>
              <a:buChar char="•"/>
            </a:pPr>
            <a:r>
              <a:rPr lang="en-CA" sz="2800" dirty="0"/>
              <a:t>At each step of the process of using the key, the user is given two choices; each alternative leads to another question until the item is identified. (It's like playing 20 questions.) </a:t>
            </a:r>
          </a:p>
        </p:txBody>
      </p:sp>
    </p:spTree>
    <p:extLst>
      <p:ext uri="{BB962C8B-B14F-4D97-AF65-F5344CB8AC3E}">
        <p14:creationId xmlns:p14="http://schemas.microsoft.com/office/powerpoint/2010/main" val="3327530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ucidcentral.com/portals/1/images/products/phoenix/help/key%20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51500"/>
            <a:ext cx="868298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47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source.rockyview.ab.ca/t4t/bio20/images/m3/043_sho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54006"/>
            <a:ext cx="7129653" cy="3011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60648"/>
            <a:ext cx="9144000" cy="646331"/>
          </a:xfrm>
          <a:prstGeom prst="rect">
            <a:avLst/>
          </a:prstGeom>
          <a:noFill/>
        </p:spPr>
        <p:txBody>
          <a:bodyPr wrap="square" rtlCol="0">
            <a:spAutoFit/>
          </a:bodyPr>
          <a:lstStyle/>
          <a:p>
            <a:pPr algn="ctr"/>
            <a:r>
              <a:rPr lang="en-CA" sz="3600" b="1" u="sng" dirty="0" smtClean="0"/>
              <a:t>SHOE SORTING</a:t>
            </a:r>
            <a:endParaRPr lang="en-CA" sz="3600" b="1" u="sng" dirty="0"/>
          </a:p>
        </p:txBody>
      </p:sp>
      <p:sp>
        <p:nvSpPr>
          <p:cNvPr id="3" name="TextBox 2"/>
          <p:cNvSpPr txBox="1"/>
          <p:nvPr/>
        </p:nvSpPr>
        <p:spPr>
          <a:xfrm>
            <a:off x="0" y="5013176"/>
            <a:ext cx="9144000" cy="1077218"/>
          </a:xfrm>
          <a:prstGeom prst="rect">
            <a:avLst/>
          </a:prstGeom>
          <a:noFill/>
        </p:spPr>
        <p:txBody>
          <a:bodyPr wrap="square" rtlCol="0">
            <a:spAutoFit/>
          </a:bodyPr>
          <a:lstStyle/>
          <a:p>
            <a:r>
              <a:rPr lang="en-CA" sz="3200" b="1" dirty="0"/>
              <a:t>The six objects are all shoes.</a:t>
            </a:r>
          </a:p>
          <a:p>
            <a:r>
              <a:rPr lang="en-CA" sz="3200" b="1" dirty="0"/>
              <a:t>They all have different uses and </a:t>
            </a:r>
            <a:r>
              <a:rPr lang="en-CA" sz="3200" b="1" dirty="0" smtClean="0"/>
              <a:t>shapes.</a:t>
            </a:r>
            <a:endParaRPr lang="en-CA" sz="3200" b="1" dirty="0"/>
          </a:p>
        </p:txBody>
      </p:sp>
    </p:spTree>
    <p:extLst>
      <p:ext uri="{BB962C8B-B14F-4D97-AF65-F5344CB8AC3E}">
        <p14:creationId xmlns:p14="http://schemas.microsoft.com/office/powerpoint/2010/main" val="108965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ource.rockyview.ab.ca/t4t/bio20/images/m3/044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88829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0688"/>
            <a:ext cx="9144000" cy="707886"/>
          </a:xfrm>
          <a:prstGeom prst="rect">
            <a:avLst/>
          </a:prstGeom>
          <a:noFill/>
        </p:spPr>
        <p:txBody>
          <a:bodyPr wrap="square" rtlCol="0">
            <a:spAutoFit/>
          </a:bodyPr>
          <a:lstStyle/>
          <a:p>
            <a:pPr algn="ctr"/>
            <a:r>
              <a:rPr lang="en-CA" sz="4000" b="1" u="sng" dirty="0" smtClean="0"/>
              <a:t>Shoe Sorting : Dichotomous Key</a:t>
            </a:r>
            <a:endParaRPr lang="en-CA" sz="4000" b="1" u="sng" dirty="0"/>
          </a:p>
        </p:txBody>
      </p:sp>
    </p:spTree>
    <p:extLst>
      <p:ext uri="{BB962C8B-B14F-4D97-AF65-F5344CB8AC3E}">
        <p14:creationId xmlns:p14="http://schemas.microsoft.com/office/powerpoint/2010/main" val="3801189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ISEBIUEhQVFBUVFhYXFRcUGBcYFBUUFBYZFBcUFRgXHCYeFxojGRQVHy8gIycpLCwsGB4xNTAqNSYrLCkBCQoKDgwOGg8PFywcHxwsKSwsKSwpLCwsLCktLCwsKSkpLCwsKSwpKSksKSwpKSkpKSwpLCkpLCwsLCwsLCwpKf/AABEIAOEA4QMBIgACEQEDEQH/xAAcAAABBQEBAQAAAAAAAAAAAAAEAAECAwUGBwj/xABFEAACAQMBBAQJCQYGAwEBAAABAhEAAxIhBAUiMQYTQVEjMjNhcXORsbIHQlJTcoGhwdIUFiRiktEVNIKiwvBDs+Fj8f/EABoBAAIDAQEAAAAAAAAAAAAAAAAEAQIDBQb/xAApEQACAQIEBgMBAQEBAAAAAAAAAQIDERIhMTMEEzJRYXEiQYGRQ/Aj/9oADAMBAAIRAxEAPwDj937m666qgwGmCB2hGePvIj76uu9FnXAEAM1s3HDkKtsC4yCWJjsHtim2Xc+22rouLYc6EiRoVuIVnQ/ReaI2fZduVFQ7KWQWzbKsDDKbhugnFgQQx0IimElYJSd3mB/u3dkjCSM5gg+TQXG5Hli6kd86VLYujxe8lpuHIiSACRKZjtGsRpPbWjabeYZyLDDNrTQF4VFmAqKMtFxAUjuFC2d2beL5v9Q5cszQRwy4IiJ5cVWsiMT7kLnRkzCBpm4D1mCQttUYk8ZA8c9sRFVjovdyIhZBVdXQBmcZKEJMNIIOnZROy7t2+3a6pdmbHG6vLWLwUN87+QRWtu21tP8A59luNibTIFtqwBtILYIJuAqxCieY82lFkGKXc5793LmBbEQM9JGRFsw7KsyQCDJHcan+69yWBwGJVWm5bADOCVWS3Mxy84rTv2N4tbZP2V4JfE8QZVuOXK8LhW1Y6kE6mrBs22FbxfYi73LyXIYHqxgjLpDggyRpqCJmoyDFLuY69HWCsXGMJdYCVyJsnFpUtIUMCCfRE1fZ6IPni+K6XNc0MPaTPFtdD4p9Ensom5su8mJLbMxJS6hMcxfcux8bnJ081TNjeWTt+ynje6505G9bNpo4uQDaeejIMUu5i7TuRrYXIDiXIAEMQpAIyAMjQg6/3rVPQwc8+HrCsxr1Qt9YLsT2wR+dV7dujb7lu1b/AGVlW0IGIMmQASSzGPF5CBMmNaKKb0Klf2d4NgWOXzB87xvG7JqbIMUu5jp0fuFA8AghWjJcsWIUOVmQpYjXz1dd6MMEnTJXuK4lSidWqNJcGJl8Y7xFHLs28FUD9kOQVEzKnM20IYIeKPmgExJAiaXU7xxdTsxKO9x3Ugwxu4yPG0gqCCIINFkGKXcxrm6CApIHEuQggkakQwHinTka2Nt6GBVOBeVNoeEQIj9aAeBy0GJ1nsBrPvdHNrIUDZriwsEieMyTkZbQwQNNNKMfY9vO0rfOzvKshCmSnAqrET240WROJ9ylOiT8RLIALbXAcgQwVsSAe+fy76e50RcEQyEYI5bIBV6waKSe3nHfBNG3f21oB2W4VFu5bIZ3ZmW4wckuzE5Bhz/CmtHbVUA7Lc8S2rYu6FupkIZVpGhII5GewgGiyIxPuAr0RvGBioJdkALKGLJ4wjuHfy1FMOidznwYwpDF1wORKgBuUyrD7jRIt7dnbc7O3g2usOcE3uYMtMDsqWwnbLYQfs78ChQyu6NAdrmpVtQS8EEawOVRkGN9zP3duDrby2zIkkEgZEQCdOzs58vup947h6u4VEleUkdsAspIJBKk4mDzFXWNj2tbl122dmF0OHXVRi7ZEKQZWCBHo7alvi1te0FCdndcAV0JM6zJk+NMy3aTU2QYn3LH6Koy2+qZ2a4rOA4RFVbbMrZNn/KTQ56LvEiICB2LMoEFmUY66yV07deVSS1tiqi9Q3Bau2ge8XmZix15jMx6BSu2trNrq+oaMLaT2xbdnB58yXIPoosgxPuRPRS7wwFOTY8LKcTjlDEGBoCZ5aHuq1+icBNcslRjhiVGd42tDOugB9POKMvby2xiD+zHxy7As7KcrbWmQAtwJi5gLEUKdo2kBVTZsVVbagSx0t3uvkknUliQfN3UWQY33My9urFmWORI9hioHd3fU7+7dpZ2bqnBZi2nLiJPf56rO59o+rf/AL99DSsCm76mVnT1POlXJPQXPordaA2LOg8lb+BaNW2O4eyhN0+Qs+qt/AtHLT60POPqYsAByHsFDf4mh8mhcd4xCekE6n7gRVG8ruTC380AF/PPiqfNoSR6KsUaUrVrtPDEapULrFIuTeSjx7ZQfSEMo+1Gqjzx7K00tqRMA+ysRrwFE7j2qCbR5eMnmHzk+4kEeZvNUU693hkTUopK8TXWyO4ewVMWh3D2CnWpimhYj1Q7h7BS6odw9gp719EUs7KijtYgD2mud3h8oWx25Cs1091saf1NA9k1nKcY6ssoSeiNrbb9q0he4VRRzJgAf97qxT0z2D6xf6G/TXE9JemD7YETAIitkBJLEwQJOg5E11t7dGxJcS3+zKzsuQAC+KCFPjMMjrMCTANY85t/E35SSzLT0x2H6wf0N+monpfsP1g/ob9NWWty7ASo6qyGYsFUlSzYsVJGLGeX945VSm7tgLOG2dFCMys7YBQy4/zzBzUAxzNWx1PBGCHkY9Lti+sH9DfpqB6V7F9YP6G/TRX+D7tgnDZ4ESZXTLlOvbUhuPd8KRbscXi8uLWNNdddPTRiqeCMEPJnt0q2P6wf0t+moN0o2P6wf0N+mtPZ9x7A+MWbILDILwloIJ+axB0B5E8jVdjcuxOeHZVKBmU3IGIKTkdTOOSlZiJ9tClPwHLp+TNPSbY/pj+lv01A9Jdk+mP6W/tWle3fu5SvgbRQrcYuIKqLUZAwZniFX/4Hu/6uxyy7PFiZ592voq3Mn3RHLh5MNukWy/TH9Lf2qs9INl+mP6W/tW6NzbAYK2bLLxZOsFUxXLiM6ae+rrfRvYmErZtEd4Gmmh/Go5lTwRyqfk5lt+7N9If0n+1QbfmzfSH9J/tXVHovsn1Fv2VE9F9k+ot+yp5lTwHKpeTkzvvZ/pD+k/2qDb3sfSHsP9q649GNk+ot+ygd99HtmXZrzLZQFUYggaggSDQ6tRdiOTTb+zIhSJEGeR01qu4g7hyobcvkF/1e80Xc5U1GWKKfcUksM7dmeGzSpRSrmnpD6U3T5Cz6q38C0atBbp8hZ9Vb+BaOWn1ocB9TMhzL3D3uR9yQn/E+2pdYaqt9v2n+NqnXHm/kzrR6UKoPtq2SlxiFCMJntU8LDz8JOnmqdMyBgQdQec8oqqdncs1dWH2/5R9mtyLYe6e8DBfa2v4Vze8PlD2u5ITGyP5BLf1N+QFat7oFbvWVuWG6u5EMrSULKcT511B7x5q47ee6L2ztjdQqew81b7LDQ0zUnV+xenGnoinadre42Vx2c97ksfxqmlSpXUaStoSTmPTXsW3bpF6AzEKIMAKSCrBgysdUbSJHZXjqcx6RXrO/druKALM5IOueO1LZHBrzy1EeamKGjuL1tUF7JugW3DZEwLgggf8AludaT9x0HmqD7iQi7rrdfMtAyGqNiD2rNtedZF/eF47S5sszDTBZYg5bMWEoeEL1mMtMg6dta2676m3mrvccWwXRmOWYEmUPiMTIiB6KZTTysLu6zIv0el2Y3H4iIEA4hbq3VUeYFYju9tWbNuTq3yVzrlkCqkGbjXhHcQznX89aBbeNy8bKGArPbyKZqCHsu5tzIIKsF7e1ZjUGe07ye1tF75yzb4YZmC9SWZ0APIFdRGs8waLx7BmE7BuAWnRg7HBAnIDIAQM48aNSNJE840pNuASIuOqq9x1AiVa6GDQ3OJcsB2GKEsdJLjFBiurspIk8iuLYhtAVJ1BaCB2a1fuberXDbUwvBbJDljcfK3kWUnnDcJnXQzFCcdAeLUiOi4xYG4xyF0EwJ8Miox9PAD95q69uANlLtxEudB5Q2jYyHmxMx3+bSs5N43EDXCcmI2swS+PgW8GpWY1GgiNI51btXSS5bBBFuc3UEkqhxRHHNtBxkEyfF89RePYPkH29zKEupkSLiqpkA6LbFvlyMhRzojYtk6tAmRaJ1bU6kmNewTA9FZQ37dYcK2xNwIAS0qS7LLgGYgK0+c8+dQ2jf91TdAVGwa4ugaVwZAGbXk2Z7uXbrE3iFm8jdNMRWPd3ldW4ycGRe2pJzKDK0zllEiBksc+3vqzdO83uucsVBtWnCwZlwS2p5gERyqcS0DCzQNZ3SD/KbR6p/hNahFZvSH/KbR6p/hNRLRgtTidy+QX0t7zRd3lQm5PIL/q99F3Pypqltr0I1N1+zw2lTUqQPRn0puryFn1Vv4Fo1TQO6z4Cz6q38Ao0GugtDz76mZKiCw7ncf72qVJvHuD+efaqn3mmLCuNUyk0deGcUPSqPWDvHtFLrB3j21QubXR9/BuO52/3BX/5GtDadnS4pS4qup5hhIrJ6P3ARdj6S/AP7VsBq6tLOCucyplNnE77+TYGW2VoP1bnT0K3MffPprh9t2C5ZfC6jI3cw/Ed484r27Kh9u2G1eTC6iuvcRyPeD2H0VnU4ZSzWRrDiGsmeJpzHpFe3PtKJGTKs6DIgSfNPOvN+lvRVNlKPbYlXeMW5rAnxu0V321bDN1LmSjgNtldclZSwfTUQZUd9ZUoOLaZpVlGSTRPZN6oyyxFvwj2wGYatbcppMTJH40QdvtjIG4gx8aWXhnQTrprpWJtG4y9tk/aFClrrERpN24LoJAcSVMjWRB5TT3NwKes8OgybMASAj5O2aRclGlx4pA4eWpra8raGVo9zS2rfaIrNoQGtqpzSGa7GOoJxGskkcgSJqzZ95qbYdytuSRDOhEqTyZTB5T394FZv+DrJ8Ohl9meSFknZgImGA4sR3RUrW6VVgwvWiQb5IYAoU2hw7CM+YIie0aEUfLsVtE0r+9LSBy1xeCMuIErJgAgajWnXeCHOWAVcZYsmJyEjk2n3xPZNY207kDNcZtpQl1ZQW5gdat5ebxAxxgAaa86uubvU3GudfbyNy1cHLENaUpBGckEMe2QR5qPl2Cy7mod42gQOtSWggZrJB0BGus9lRv7Lbu+NDY5IYY6ZAB0OJ7dJB81Yp3AmLAX7eqBTovPrzfJEPoMiQB2DvrdsES3GhLMSMYGhjmJOR89SrvVEPwy8LAAGgGgA5Ad1U2tmVMsRGTFm1JljzOpq+KYirgQNRNSNMRVbAVmszpD/lNo9U/wmtQ1mdIh/CbR6p/hNVloWjqcRuTyC+lveaKehdy+QX0t7zRT8jTVLbXoSqbr9nhtKpY0q556M+j91HwFn1Vv4BRq0Bus+As+qt/AKNBro/R5+XUzNvWh1t2e9dP9C1K2qjkq+mKa55W56V/9aU9cer1s61LoRJmHcPZVRsr3Cp0qzuXNDcCgC7H0h8C1qzWPuY+V+0p/2x+VaYNdWiv/ADRzKvWy4NT5VUGpZ1qZ3OU+Ug+CsetPw1h/LXYDrsS45MWuxyIAi3kYnVo0A7zzmK2flFPgrHrP+NZvyvWWJ2EgqFU3maY4sVtmBOkcyS3CACW0Gqr65fgzHpicPuzddu0QWtrPzc1DKBAeSSupgyO2GBiWENbS25IiCZcriFkwwGUAgeMRHPXtlsjDOPFOryZy1yZiQucGCw+fJJBJBOSorSy6uWEDTsg6akTMCO2NQxJyUMVqjQHTYV14UYyzFsViGIGIBkRDwBLHikzAKm2gqriTaQXNHUMoLZEqS4nJljhkaHtJNS2jZ+S4nMkHjEkEEKQFZsisyDMkkEfMuG4He2hswc8lk5AmFd/FkoohkA0kmBqBI1rREFmz4oVTELxAgABlmCvCw04tAHkknhBUnV7Dji6tV+aTKgwjSpAIAPi9kQeECF0dbTfCaNoDAklWYllOhXkYRjAkq6kBZQuQ9nDmQCeWhIkNDSMvGVgdT2gsx8e2K1iVYMbLJi4FrG5lmWClSSpCE+YleInXEXCYET1HRRJ27ZTiQcyYYiVYI+TKeZaLoZl7evP1MDH2vi8WIJliugBVlLZoBwnhUtpABRNYIrY6Fn+L2YEAFXMji0IW5HCJAgu3ECRLXA0G6oqxVnrRqFTqLVmVImoNU4qL0ARis3pIP4TaPVP8JrRBrO6SH+E2j1T/AAmqy0ZMepHC7l8gvpb3miXOhoXcvkF9Le80TdOlM0ttehOpuv2eLUqVKucejPofdZ8BZ9Vb+AUYpoHdh8BZ9Vb/APWtFq1dFaHn5asEfylz0r/60p6qtNLXT/OR/SAvvU1bXGqO82denlBCpUqVZlgndR47noQ/GPyrTDVk7uPhH+wnxXP7itINXW4fbRza3Wy7KllVOVLOtjE5j5Qj4Ox6z/jVXyn2yx2QAAgG4W14go6olgvNojmSqrzJUhWWfT4+Ds+s/wCNT+UZhOyAmNbkAkYlh1eOjEgkHl4O60+KkwQo+uX4Nx6InFGxkF7CIOkLAU5OpML80qsnELKyFhEuXbJaAjsXkYkEQ2RieRlW1JgYsWhVvBnu3CgeQqKhAOpUl4wVSpI6oAEwHdX1JVUnBp5LbLryOSieIXD2qGyAYDSVBRPFXG0+CvbhFge/s+jBDDHLGZGPBBXUZ4yCuoLYiCSwZKns+yC2pxKIYm48WwCSfnPd4QC2US48wfklLM0hlC4cIckgBUK66EusYKuIOUjnKAu5Sg5g5ur4lvB6XYcljBwu3cTwywQKYE3XgVdEALbMikrMozErkeHEnIqJfEDIliBdZQSWDWG1MXY8tCQ2JBOKjk2LdzSwPzYJBI0CW7ru9bc6sSyCVcsj3FYcsrjXGuKSNJXA6nUVXftiVKMjZLwKg4uGTGI4oUkxgpAkw1sli+qBkV24gDsYDhmcgdYgjjEHLTmCG53DCbHRIFt5bKxIHG/bEjB9NAFJIKnHuErwwWwFUtCwGwPByOTkAFByOZSAbchjjiAVCodzoRH+IbOSdesuKdTLMqEmZIJMaldNdTZtniN/ooz1nad5Il21bMzcJAI5CBPF3SRA89A/vLbycMrjEuPmmTbuLaIAUyCWdQJiZ8xq/bNyrcZmZjkTbKsAs2+rbIBJHaZme80OejFsm4cnm4WLxiJLP1qnlzR9VPZJBkUu8X0Cw/YRc3piyC4hTN8ASyY+TNySZ5QrD01ZsW2i6uSggZOusGcGKEiCREg1E7uJNsvcLm25YSqCSUa2QQB3OT6alsexi0pUEkFnbWObsXI07JY1OdyHaxbNZvSL/KbR6p/hNaRNZnSI/wAJtHqn+E1D0ZMdThdzHwC+lveaJehNznwK+lvfRTdtNUttehGpuv2eMUqVKucekPoHdjeAs+qt/AtGBqA3afAWfV2/gWiXPCfQfdXR+jzrzk/YNsHk1PfJPpOp/GiKG2NvBJAnSrYY/RHp1rhvU7a0LKVQNhvrB7KZSw5gHzj/AO1AF2yPF30of9rL+qtINWSrw9s6jUj2qfzArRyrp8K7w9HO4lWn7LZpTUMqWVNCxzfTw+Ds+s/41L5Sr+HUEMFbC8BLMCQerBCqmtw+YwveRVfTk+Ds+sPw0N8rO3tb/ZgCVzF4EhrigCbXjYXbYjXty9FKS65fg3Dpj+nMdceFgH6tRzxuYlj83N1t4zBOCtcXza1WQGUKoJUEkwtxAZgR4FSAOc4nE8mTkaHSxbtKrXFUctWVBr3zesISOUeEPp51W+2LDMOqBjWFtZ4SdR1VxoPPWqo2sGX3uBIUajTytm3bx8YAsGYTmZkFW5ys61ddv8BGWQPE0K3V6HXQqLJ1+eHRtOdB7GyXY6s3bpIhjca66+gICvb9K09E5GzckOqGNVt2rSPyBhip2a6PTrV0VY17eFsAy7IugBLOCBPzSdoNtdf/ANBWVduKpMXFNpgsrNhkDnk3Pag8x87GO8VNts6tho6E6lyiK7ebP9pV/wDdTbVvFiDF2406wXusZOvL/ECO3nWiZRlSBy4KFWUxmRLcE8iLZ2jTQaMOr08Tu6HoW4/xTZuKQSSpkQ0W3EKQzK4WOQucOsW11jnV2xxbIuOYMyWuToNZAuXbmDaDVbcjvrofk723Pb7Mslxs2GYINzAW2jJ0vk3FkadYmk6Ecqu9CrPa6VIUmrMgY1BmpFqgTUAOKy+kJ/hNo9U/wmtM1k7+P8LtHqn+E1SWhaOpw26PIr6W99FtyoPdB8CvpPvNGNypyntr0I1d1+zxilSpVzT0h75u0+Btert/AtFKaB3cfA2vV2/gWig1dJLI84+plO7rXAF10JXn3Eiijsr9je6qNj5P9t/iJotL3fXEaSbO1F/FFX7G/wBI1YNj72J/D3VPr6Zto7qMicwW5aAKkfTT8XA9xrQDVn7UeGe4qfYwP5UZNP8ACdLQjxeqLMqWVQmlNOiVznump8HZ9YfhrV6c7attLJaxYv5M4i/jCgJmccvsyTyVVZjotZHTM8Fr1n5VL5VNqZbOzKnjvdKqDiF8WZckGFWM+6VBMhYKi3X+Da20zFsdJEU5LsOwDuK24bTI93D4h5xENMdXcxe18oDktGzbJCmCQHGogGQTI1K8x26gGFbB63wSHUIMZYyXNoEEssmTdeFCwNCyHkLbLXas4riUAJBOBMhdYCwAWIB5wJZuEASFdjBEpiZ04+UC61sk7NsotxBNwXMYxDHh1J5gwATjBjmQGflCTDh2bYOrjXwT4R6LYYR9/wBw5Vz+8LjqclAJAJljAXikLaVZniGriZeQhZle41e17L1iKTAlpabQVteUdZLNB7SwPfVWkF2dlb6V3Lb4/sWx2xA5WijcR4TizKIJOgYqx7FJqez9NrrkoNm2TrA2JU2rmrkwAmuROniFVf6KvBFc9auFbdoButRhoBAKKwhgAsKZMzGD6EMFGrUpuxBfEZIRGaBU1U96QFdCcW0hSCIKcNw5ssdSOml1WCnZtjCtorC25UuQcVMNEkq3KclBKZlWQaG5elLXdos52dlWWCqy2WLgsVWFcMQkhwMhKzodHRn4i/tJZ7y3QCCApLa5yucljBYFoZXPHohbwkZ6nR2wybXswYYPnbLqxAdWzgqZ5tAyENLI4nMh8qOTNLZHsuVQZ6hlTE1YoSJqJpqrc1BInes3f3+Vv+qf4TR1A7+H8LtHqn+GqS0ZaOpw26PJD7/fRjcqD3R5Iek++jG5U7S216EKu6/Z4xSpUq5p6Q913a3gbXq7fwCiQ1Zu7dqHVWgZHAnPkeEciNKPmulCSksmedmnGTuiexnx/tt+X96IofYzo32z7hRFcSp1v2din0IVKlSqhcq2oeDf7J9sVcG7abGdKo2V+BPsj3U9wbzaEeM+mE50s6rypZV0RAxOmJ4LX2/+P/8Aat+VJFazYBjV3EwzNBSGxA0nEnnz8X59D9LW4LX2/wAqt+VAXjb2XqJzF1u4CCuIMnkwZlxPY0N82lP9mOLaX6cAyN1he4RgAGABOTMJUch2AgL2BXV9cCKItIzDJwQGIxQgjOVUWxhbghQtxGKAz4S1bJl1KPdtBEgBYOIJbUspWSx7cepuR5l2z/8APS/bL2jPcNw89GITmWYqY8UnIlo8U3Lsf5YU0zIzt7XgAXhnPjEk8xigWWDDhgKAFxDApEWzbRjLG8iIDoCuhbKVudUxcXbbmTyW23IwCVYAMgNA37xWCVQ3GdcUYQpfIgC4OxJDAqPo3E0FtDVO8LuXWAEk9UIdubNdDINOzNbwux2FiOw1myUbiXnHWLC6lXYc1a5iQ1xBOkwS4nXsghcRbnWRZurroJUkNAYkFTIxJDq2hGqxOjADE2rbXfabagxihYsCdJlydO0xEV02yIgdpjwgVmkSuN1cgG82Sux7YC99ZMuh4RyJjVSGXXUEzqDr87muvK5BZkFafRyweu2XJWFwXLWWUFsbTdVkCp7AUtuBIxGytqDkM65sxdVZJ5NoQWI8bIEDikFSWA4uBiknZlyN3Uh/adjnHhvWuYUyNArA2tAYkBx4NweFgPBJRmq0PWs6jNZG0XmXaLpGRmwgTRivWl7g+yPmSe6s++LvVW+o6wXerfrcspLdX87LTPrIiPdUOdgUTp5qt65zeanFzY62OpbLyk55JhE69Z48x2c+ytjd+zMiEM2UszDmQqsZCAtqQPPUYrshoJoHf3+Vv+rf4TR9Z+//APK3/Vv8JqXoEdTh90eSHpPvNGNyoPdHkh6T7zRjcqdp7S9CFTdfs8YpUqVc09IezbEvgregPg0kd/COYIg0Xs5IgawdFJ5g88T+VC7CfBW+I+Inix9Ac6IfIoVHMzE/SUBlOn2SPvrClVdOV0K1aaqJph2xEYAn5xLa/wAxJH4RRIND25VAAp0AA5Hl7qmqs3JY++Ko83cslZWLaVVtn3D+qfdTKzdoM9gEf3qpJbQlgwI7iw9jEVetwxqpnu/LWhLb6v2cR0PnAb3k05wnXYU4tfC4RNKahlSyrqWOWY/Sk8Nr7f5UvlaDGzsyqJL3HXkxaHtlSFx7SDjMci3fBh0o8W19v8qN+UXLHZSq22i4/ldVEpzKa9Z9kgjvpT/Zjq2kcK9sIUhgSEUacTZSWAmCHZjxacPEFGaDVXrgGOJAIKlYhgIYkeMWyAxBJ1kjn45u3Pu4IoZWUOZye7cSVGmThTieQ8Xi5a0MNrthGCMDlGbaliugXQ6hZGQzx1g+EYK6NMzM/b959YwUaMAylyFDcaAMA3MeCVV5xGbHysgexu9rl9bSktqC6qIMyQqieROZGR1m4oOs0Qmy22cQuq6KqzzdpLNrxEk89JxAEABhq2thIVu9iZ0MHQyIUKSPmmAO1BDQLOTJRn2tjL3CoQjLt1jq4DhkHaDbdWnuINdHsti4NqLMRgbWbIfFthLq6P3xiyH0Ch0vKphW4zInh4j4zExq/McgARcYDhdMLbLqUu22aGZLYYLx8JaCGduCWVAJZgGEEAggurWk4wbjqbQSbsy82GtQGGIJ4g2qLcGB8oCOZQHxg4IWMCod9Tdtkjal4GPhrdycYHFcUdYwuKnEZ8ZbSsZ1du3nrm1Q4XrgltVwAuWEv3Li8iXDjUACAoWAO6tXclm111iWtXCt211YWzsyG2S4kg7M/CYJ4WEa8qrByaWJWZo0vo9OmmmkKatDMeaRaozSmoAeaA3+f4W/6t/dRk0Dv3/K3/Vv7qh6ErU4rdHkh6T76MblQe6PJD0n30Y3Knqe0vQhU3X7PGKVKlXNPSHtexKOqterT4RVrfN+0fhaqth8la9WnwirykgR2Ov+6U/5UmZfZo2LkqDRF1wiz7PSaq2W2FHo99RuyzAnkOX96nQqy+0sCTTWlkzVb3SSB2+7zmr8go89SBG7qYrM2jS4f5lB+9dD+BFaFq5JY9g09J81BbwXRW7jB9Dae/GtqMsNRMwrwxU2ivKllVWdLOuycUzOkh4bf2/yrf6Yblt7RbtdbctW1R9DeEqWcBQo411Meea53pC3Db+3+VbXygIp2a1lMdcvKJJ6u5C8iTJ0hQSZgBpxKT3mP09pGBf3FZNoW123ZAAC3C7IMScCY617eJIx1TWImhNo6LbNgqnbNmtlGxYpetqCxE4ECwAryAfpDzTWQtrFRloOE46axEZQYHMaBuQgs4lkr/b1EhAVOrAjECInEDGEURP0P5Fguujb7hhR0O0dGFUk/tmyJ1aBGBYgIvYGM6MZOpIBkyhmq36Km5qdv2aD9WsrAACrJyBEKByiNIiAMbZdtZGAbIgZNJKBsgYkyrmcuYIeAeyQQZY2m47txNIGqghcde9DieXmqjkybGvsHRjZVhrm2WrnViGl/FJOUcZbFS3ESwJJJIxOtFXt328oXbdntm2T4tw55XdcspGDNrxAEt2ljrWQdsa2cmtsWAls1XRe0ziCV5AjWe+s7by4bNcSJiAAuvjzxEhR4qlWnRvCQCs5cwk1tk6MWFk/tuxluZJxbEQzyCxzBgO0h15E9mm1su57XX2GG2JcwdWKs+UlWEBFYkrxECcjzHeK4rZl+fDAAw6M2oOuqywIIPzSQQVJDDEta29yXido2ckmDcQCRGuQ0MECeFjoBMNpwuluuK5N2en000001WuSSmmmmmmoJJE0Bvs/w1/1b+6jKC34Y2a/6t/hNQ9CVqcbujyQ9J99GNyoPdHkh9/voxuVPUtpejnVN1+zxilSpVzj0h7XsHkrXq0+EURlAPmg/wBJDflVu5d1hrNprms20hZMAYjU95oq7umNbZjQjFpKmRB15r+PopXCzBvMjdvxook/hSAc84Xv76rXacAFcFSAB/KY0kNyj061KHbzDzVAFouBBA5+0mqnuTz9g1P3mrLWyqOf3xzPpNWDZw2gAA/E0AU2rjEcKwo0BPL7gKa7bLW2HaQY9MafiBVm1XYhF7dB5u+nJ1AH/QP/ALRoyTIS5IB79fbrT5U18Yuy9kyPQ2v4aj7qhnXoKcscUzz9SOCTRnb/ADw2/tflW/05eNlUjUi4ANRze3ctgAHVy2WIQRkWAYhMq57fp0T7X5Vv9Nsf2dA+MG4RxARPUXoy7QnYxUThnyEkJPff4PUtpHn9kZxiMso5E3DxYiBEBpLpBkZZJy6wdSjsiKVE6KQxMsAcQrABl4islGkAEKQ+kDqjkIgQboBMMIAuur5hrYUeLcYPcQt2XLrxo4ixLYxDlZLspJPIh32YNHcGG3XtOwOq9grSRJltkNZItiBOqtKglQLamVxi82IIOVsopUlmarVFcFSwWYGpVTxgtCgZtlau6iB4N2gDEPpW7VxlW5ai7dIt4lsYN+dnugQYHFds7SBrqdotjQvU3tSFKvAJGAkDIAXRhxkZMqX2t3LWtxXtqwRw0VkyAHZdrZHYyQmjCDIEJm1wIxDeTBbSCZEYZA1PYGNsgq5IOoyY8GJuWyoJ0KoU2gajxAw/8pFVpuJrYLIGHWOQ7su05EMtxGVc7YSSHbUkuZhVkkG/aVDW2d5X52UzPW3VuOyr2rleAHeuo0aaxALeyQxxVgWAVkMLPFiNG4cpUpBjitt81DmTuSxG02SDIztsDjJZGZTM9q8aSeak2j4z3aCsXfBcchyqhk7chhkQOZY5InmKN560d2R+0WMYxN1WkEAhy7FpHnJuDHti8ewVVMk9GmlNZm075CMysvJrYEHmtyeM6aAYtPopf4rxKCAAwuFTkeVtlUaY/OyB9HfV7o0szSypZ1lbPvVrglEBPVq5BaPHBKqDjqYU66DlUNn36HuIir4wQji4odC+RWOSxBM9ooxInCzWZ6A30f4a/wCrb3Grdh2rrEyiNWETPisV5wO6qd9n+Gverf3UPQhanJ7o8kPv99GNyoPdHkh9/voxuVP0dpejnVN1+zxilSpVzj0h9Ebpg7PY9VaH+xaLisrdrEWbJGng7foPAvOi33gBoQf+91YJr7F5LMjvS3whuRmPPWTgOzT0aH2iKJ2vbDcPmHIfnQ5qjeeRKXcr5nUkgaDIk+81JWZSChjXUfNOnd2ekU3cO8n8zUv+/lVSSey3s2ntkiO0HurTWzAJJ1P4DuFY1sEHJTB1GvIiZ1/vRez7VJ4ziez6P3Hv9NSBVvW3xIe8EeyCP+VB1o71XgB7mH4gj8xWdXY4OV6duxx+MjapfuZm++Sfa/Kuh6aXCNntwVBN5FUMAzOzI4W0gOhLmFM6Yl5gSa57ffJPtflXRdLb6pYtMwZgLyyFnkbdwGcVJxgmeQIJBnxThNtVZNK5vRzpxOWs7OUwfxyxts2MkgBxc4SdS7DY056s1wCJaKGe++QTIKAqLAVnV4RFUpOjMUtreQr47Iq/OtyS9lccQGfrGJyuBlJdxLri1q2boYhDMGMVOVoqrqFtDkq0SynLILrkHbIcoBm4DoRq3EuJm8ZpynKPzVmXmlfIt2RFAUAIQQqjGXXiWVVYIyBVECwQXW3aKEXrJVr02owJDEXQMsWZmulZEuvDbvlNVyBtXF0DoNKosgOWxbM6lo1MXNLq3Qx0DEAkOQrHWbx1q9rqkAIxaVxJDuCQDwrmAuUdg4wPmhRUSKFW22rVrNWiXmFxUFUgA5KLlxmJBXRgVOUdlWXLQxYwFDMxE4nRQVljJOPEwLAsIZoe7cKBTsQ9vS4ztBMM4ItnUBma6irOvPIUOm7VkAMRcbkuRIGXNkCtH0vJEsZ1leGsGAGdkSGYEgqraNPWnF2a7d0MZKXPD9LrRzAordS/xFliU8soMA6EsVgzzhlZA3YbYPK+KtuJb60Rbs5qALRPV22t4iFVUd1ZuSmMUAk6LzN27LD9baIXCLqFlVlcBZCiSjHDRUADGcQqnrMFZcaXMu8X/eC88OVjsr+wo5JYSSjW/wDQ3Mf/AGnXZFBUiRghRYOgU4z8C+yrqVM2JuBputFACll4AhhtSq8gfOJOvPWku6rYYMAQRhEHxcAVAHmxJBHbRlKiyC7B9l2Fbfilo10JkDJsiY9NVb7/AMte9W3uNG0Fvw/w171be41D0BanJ7o8kPv99GNyoPdHkh6T76MblXQo7S9HOq7r9njFKlSrnHpD27c+1YWrSt4uCYt9GVHC3m7jWsyBhr/30VgbIJtW+Xk05nTxR2CnF5reqNw9xEr7Oz7opMyazNG7sxXziqSJo23tfIPCkxqDKknsnsPmP40r+zg6iAfwoABHjegH2nQfnTj/AL/anNsjnTAjvoCw8UiJpshSyFBNiF4NgVXl9E8pBBGJ7OXoocN9xHMHmKLyFU7SumQ5rr6R2j2U1w1blys9GKcTQ5kbrVGTvrkn2vyrd6Zt/D2yQT4ZeWXbbuCeBgRWPvTZi6DGJUz6dKJHSfavql9h/VTFRuNVytqYUVeml2Of2I22LIpgvimOKDJp0DdZdlucANkP5aMtbvcSGtXDzHCLxEsRm0m0qkEgSCXB5agADU/efavql/H9VIdJtpH/AIU9h/VUOrf6Zpy/KMq3u/DwvUlbmhQ9WzZBjqchYZQSD81kiIM8qJ6tnIPUliObAbWygxocikAeyjf3o2r6pPYf1Uj0o2r6pPYf1VRz8Mjl+UDraDGFxuFJjBmcW9fGYpkAeXjrRC7A4DLKw0ll4GyM6cC2ynL+Se80v3o2qI6lI9B/VTfvNtP1Kew/qqrz+n/A5XlEzZa3baC2AAzxchFBMaqu1IBr2G0R3im2F8rlkBluAXVMg2yVAMTC22xHL56/lTDpPtX1Kew/qpfvRtX1Kew/qqv9/gcvyjsKUVx/70bV9Uv4/qpfvTtX1Sew/qq+Lwy2HydhSrj/AN6Nq+qX8f1Ux6T7V9Uv4/qoxeGGHydez0Bvk/w971be6uf/AHm2r6pfYf1VVtW/tpuIyG0oDAgnXkf9VQ22tGSo+SG6PJD7/fRjcqH2CzhbVSde37zNXs2ldGnlTSfY5k03UbXc8ZpUqVc49JYgfzNNSpViMDr/AN9oqJpUqAHSlSpUEipUqVACpzyNKlQBOmpUq1FRUqVKpJFSpUqAFSpUqAFSpUqAFSpUqAFSpUqAFSpUqCB6VKlQA9KlSrAcP//Z"/>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ISEBIUEhQVFBUVFhYXFRcUGBcYFBUUFBYZFBcUFRgXHCYeFxojGRQVHy8gIycpLCwsGB4xNTAqNSYrLCkBCQoKDgwOGg8PFywcHxwsKSwsKSwpLCwsLCktLCwsKSkpLCwsKSwpKSksKSwpKSkpKSwpLCkpLCwsLCwsLCwpKf/AABEIAOEA4QMBIgACEQEDEQH/xAAcAAABBQEBAQAAAAAAAAAAAAAEAAECAwUGBwj/xABFEAACAQMBBAQJCQYGAwEBAAABAhEAAxIhBAUiMQYTQVEjMjNhcXORsbIHQlJTcoGhwdIUFiRiktEVNIKiwvBDs+Fj8f/EABoBAAIDAQEAAAAAAAAAAAAAAAAEAQIDBQb/xAApEQACAQIEBgMBAQEBAAAAAAAAAQIDERIhMTMEEzJRYXEiQYGRQ/Aj/9oADAMBAAIRAxEAPwDj937m666qgwGmCB2hGePvIj76uu9FnXAEAM1s3HDkKtsC4yCWJjsHtim2Xc+22rouLYc6EiRoVuIVnQ/ReaI2fZduVFQ7KWQWzbKsDDKbhugnFgQQx0IimElYJSd3mB/u3dkjCSM5gg+TQXG5Hli6kd86VLYujxe8lpuHIiSACRKZjtGsRpPbWjabeYZyLDDNrTQF4VFmAqKMtFxAUjuFC2d2beL5v9Q5cszQRwy4IiJ5cVWsiMT7kLnRkzCBpm4D1mCQttUYk8ZA8c9sRFVjovdyIhZBVdXQBmcZKEJMNIIOnZROy7t2+3a6pdmbHG6vLWLwUN87+QRWtu21tP8A59luNibTIFtqwBtILYIJuAqxCieY82lFkGKXc5793LmBbEQM9JGRFsw7KsyQCDJHcan+69yWBwGJVWm5bADOCVWS3Mxy84rTv2N4tbZP2V4JfE8QZVuOXK8LhW1Y6kE6mrBs22FbxfYi73LyXIYHqxgjLpDggyRpqCJmoyDFLuY69HWCsXGMJdYCVyJsnFpUtIUMCCfRE1fZ6IPni+K6XNc0MPaTPFtdD4p9Ensom5su8mJLbMxJS6hMcxfcux8bnJ081TNjeWTt+ynje6505G9bNpo4uQDaeejIMUu5i7TuRrYXIDiXIAEMQpAIyAMjQg6/3rVPQwc8+HrCsxr1Qt9YLsT2wR+dV7dujb7lu1b/AGVlW0IGIMmQASSzGPF5CBMmNaKKb0Klf2d4NgWOXzB87xvG7JqbIMUu5jp0fuFA8AghWjJcsWIUOVmQpYjXz1dd6MMEnTJXuK4lSidWqNJcGJl8Y7xFHLs28FUD9kOQVEzKnM20IYIeKPmgExJAiaXU7xxdTsxKO9x3Ugwxu4yPG0gqCCIINFkGKXcxrm6CApIHEuQggkakQwHinTka2Nt6GBVOBeVNoeEQIj9aAeBy0GJ1nsBrPvdHNrIUDZriwsEieMyTkZbQwQNNNKMfY9vO0rfOzvKshCmSnAqrET240WROJ9ylOiT8RLIALbXAcgQwVsSAe+fy76e50RcEQyEYI5bIBV6waKSe3nHfBNG3f21oB2W4VFu5bIZ3ZmW4wckuzE5Bhz/CmtHbVUA7Lc8S2rYu6FupkIZVpGhII5GewgGiyIxPuAr0RvGBioJdkALKGLJ4wjuHfy1FMOidznwYwpDF1wORKgBuUyrD7jRIt7dnbc7O3g2usOcE3uYMtMDsqWwnbLYQfs78ChQyu6NAdrmpVtQS8EEawOVRkGN9zP3duDrby2zIkkEgZEQCdOzs58vup947h6u4VEleUkdsAspIJBKk4mDzFXWNj2tbl122dmF0OHXVRi7ZEKQZWCBHo7alvi1te0FCdndcAV0JM6zJk+NMy3aTU2QYn3LH6Koy2+qZ2a4rOA4RFVbbMrZNn/KTQ56LvEiICB2LMoEFmUY66yV07deVSS1tiqi9Q3Bau2ge8XmZix15jMx6BSu2trNrq+oaMLaT2xbdnB58yXIPoosgxPuRPRS7wwFOTY8LKcTjlDEGBoCZ5aHuq1+icBNcslRjhiVGd42tDOugB9POKMvby2xiD+zHxy7As7KcrbWmQAtwJi5gLEUKdo2kBVTZsVVbagSx0t3uvkknUliQfN3UWQY33My9urFmWORI9hioHd3fU7+7dpZ2bqnBZi2nLiJPf56rO59o+rf/AL99DSsCm76mVnT1POlXJPQXPordaA2LOg8lb+BaNW2O4eyhN0+Qs+qt/AtHLT60POPqYsAByHsFDf4mh8mhcd4xCekE6n7gRVG8ruTC380AF/PPiqfNoSR6KsUaUrVrtPDEapULrFIuTeSjx7ZQfSEMo+1Gqjzx7K00tqRMA+ysRrwFE7j2qCbR5eMnmHzk+4kEeZvNUU693hkTUopK8TXWyO4ewVMWh3D2CnWpimhYj1Q7h7BS6odw9gp719EUs7KijtYgD2mud3h8oWx25Cs1091saf1NA9k1nKcY6ssoSeiNrbb9q0he4VRRzJgAf97qxT0z2D6xf6G/TXE9JemD7YETAIitkBJLEwQJOg5E11t7dGxJcS3+zKzsuQAC+KCFPjMMjrMCTANY85t/E35SSzLT0x2H6wf0N+monpfsP1g/ob9NWWty7ASo6qyGYsFUlSzYsVJGLGeX945VSm7tgLOG2dFCMys7YBQy4/zzBzUAxzNWx1PBGCHkY9Lti+sH9DfpqB6V7F9YP6G/TRX+D7tgnDZ4ESZXTLlOvbUhuPd8KRbscXi8uLWNNdddPTRiqeCMEPJnt0q2P6wf0t+moN0o2P6wf0N+mtPZ9x7A+MWbILDILwloIJ+axB0B5E8jVdjcuxOeHZVKBmU3IGIKTkdTOOSlZiJ9tClPwHLp+TNPSbY/pj+lv01A9Jdk+mP6W/tWle3fu5SvgbRQrcYuIKqLUZAwZniFX/4Hu/6uxyy7PFiZ592voq3Mn3RHLh5MNukWy/TH9Lf2qs9INl+mP6W/tW6NzbAYK2bLLxZOsFUxXLiM6ae+rrfRvYmErZtEd4Gmmh/Go5lTwRyqfk5lt+7N9If0n+1QbfmzfSH9J/tXVHovsn1Fv2VE9F9k+ot+yp5lTwHKpeTkzvvZ/pD+k/2qDb3sfSHsP9q649GNk+ot+ygd99HtmXZrzLZQFUYggaggSDQ6tRdiOTTb+zIhSJEGeR01qu4g7hyobcvkF/1e80Xc5U1GWKKfcUksM7dmeGzSpRSrmnpD6U3T5Cz6q38C0atBbp8hZ9Vb+BaOWn1ocB9TMhzL3D3uR9yQn/E+2pdYaqt9v2n+NqnXHm/kzrR6UKoPtq2SlxiFCMJntU8LDz8JOnmqdMyBgQdQec8oqqdncs1dWH2/5R9mtyLYe6e8DBfa2v4Vze8PlD2u5ITGyP5BLf1N+QFat7oFbvWVuWG6u5EMrSULKcT511B7x5q47ee6L2ztjdQqew81b7LDQ0zUnV+xenGnoinadre42Vx2c97ksfxqmlSpXUaStoSTmPTXsW3bpF6AzEKIMAKSCrBgysdUbSJHZXjqcx6RXrO/druKALM5IOueO1LZHBrzy1EeamKGjuL1tUF7JugW3DZEwLgggf8AludaT9x0HmqD7iQi7rrdfMtAyGqNiD2rNtedZF/eF47S5sszDTBZYg5bMWEoeEL1mMtMg6dta2676m3mrvccWwXRmOWYEmUPiMTIiB6KZTTysLu6zIv0el2Y3H4iIEA4hbq3VUeYFYju9tWbNuTq3yVzrlkCqkGbjXhHcQznX89aBbeNy8bKGArPbyKZqCHsu5tzIIKsF7e1ZjUGe07ye1tF75yzb4YZmC9SWZ0APIFdRGs8waLx7BmE7BuAWnRg7HBAnIDIAQM48aNSNJE840pNuASIuOqq9x1AiVa6GDQ3OJcsB2GKEsdJLjFBiurspIk8iuLYhtAVJ1BaCB2a1fuberXDbUwvBbJDljcfK3kWUnnDcJnXQzFCcdAeLUiOi4xYG4xyF0EwJ8Miox9PAD95q69uANlLtxEudB5Q2jYyHmxMx3+bSs5N43EDXCcmI2swS+PgW8GpWY1GgiNI51btXSS5bBBFuc3UEkqhxRHHNtBxkEyfF89RePYPkH29zKEupkSLiqpkA6LbFvlyMhRzojYtk6tAmRaJ1bU6kmNewTA9FZQ37dYcK2xNwIAS0qS7LLgGYgK0+c8+dQ2jf91TdAVGwa4ugaVwZAGbXk2Z7uXbrE3iFm8jdNMRWPd3ldW4ycGRe2pJzKDK0zllEiBksc+3vqzdO83uucsVBtWnCwZlwS2p5gERyqcS0DCzQNZ3SD/KbR6p/hNahFZvSH/KbR6p/hNRLRgtTidy+QX0t7zRd3lQm5PIL/q99F3Pypqltr0I1N1+zw2lTUqQPRn0puryFn1Vv4Fo1TQO6z4Cz6q38Ao0GugtDz76mZKiCw7ncf72qVJvHuD+efaqn3mmLCuNUyk0deGcUPSqPWDvHtFLrB3j21QubXR9/BuO52/3BX/5GtDadnS4pS4qup5hhIrJ6P3ARdj6S/AP7VsBq6tLOCucyplNnE77+TYGW2VoP1bnT0K3MffPprh9t2C5ZfC6jI3cw/Ed484r27Kh9u2G1eTC6iuvcRyPeD2H0VnU4ZSzWRrDiGsmeJpzHpFe3PtKJGTKs6DIgSfNPOvN+lvRVNlKPbYlXeMW5rAnxu0V321bDN1LmSjgNtldclZSwfTUQZUd9ZUoOLaZpVlGSTRPZN6oyyxFvwj2wGYatbcppMTJH40QdvtjIG4gx8aWXhnQTrprpWJtG4y9tk/aFClrrERpN24LoJAcSVMjWRB5TT3NwKes8OgybMASAj5O2aRclGlx4pA4eWpra8raGVo9zS2rfaIrNoQGtqpzSGa7GOoJxGskkcgSJqzZ95qbYdytuSRDOhEqTyZTB5T394FZv+DrJ8Ohl9meSFknZgImGA4sR3RUrW6VVgwvWiQb5IYAoU2hw7CM+YIie0aEUfLsVtE0r+9LSBy1xeCMuIErJgAgajWnXeCHOWAVcZYsmJyEjk2n3xPZNY207kDNcZtpQl1ZQW5gdat5ebxAxxgAaa86uubvU3GudfbyNy1cHLENaUpBGckEMe2QR5qPl2Cy7mod42gQOtSWggZrJB0BGus9lRv7Lbu+NDY5IYY6ZAB0OJ7dJB81Yp3AmLAX7eqBTovPrzfJEPoMiQB2DvrdsES3GhLMSMYGhjmJOR89SrvVEPwy8LAAGgGgA5Ad1U2tmVMsRGTFm1JljzOpq+KYirgQNRNSNMRVbAVmszpD/lNo9U/wmtQ1mdIh/CbR6p/hNVloWjqcRuTyC+lveaKehdy+QX0t7zRT8jTVLbXoSqbr9nhtKpY0q556M+j91HwFn1Vv4BRq0Bus+As+qt/AKNBro/R5+XUzNvWh1t2e9dP9C1K2qjkq+mKa55W56V/9aU9cer1s61LoRJmHcPZVRsr3Cp0qzuXNDcCgC7H0h8C1qzWPuY+V+0p/2x+VaYNdWiv/ADRzKvWy4NT5VUGpZ1qZ3OU+Ug+CsetPw1h/LXYDrsS45MWuxyIAi3kYnVo0A7zzmK2flFPgrHrP+NZvyvWWJ2EgqFU3maY4sVtmBOkcyS3CACW0Gqr65fgzHpicPuzddu0QWtrPzc1DKBAeSSupgyO2GBiWENbS25IiCZcriFkwwGUAgeMRHPXtlsjDOPFOryZy1yZiQucGCw+fJJBJBOSorSy6uWEDTsg6akTMCO2NQxJyUMVqjQHTYV14UYyzFsViGIGIBkRDwBLHikzAKm2gqriTaQXNHUMoLZEqS4nJljhkaHtJNS2jZ+S4nMkHjEkEEKQFZsisyDMkkEfMuG4He2hswc8lk5AmFd/FkoohkA0kmBqBI1rREFmz4oVTELxAgABlmCvCw04tAHkknhBUnV7Dji6tV+aTKgwjSpAIAPi9kQeECF0dbTfCaNoDAklWYllOhXkYRjAkq6kBZQuQ9nDmQCeWhIkNDSMvGVgdT2gsx8e2K1iVYMbLJi4FrG5lmWClSSpCE+YleInXEXCYET1HRRJ27ZTiQcyYYiVYI+TKeZaLoZl7evP1MDH2vi8WIJliugBVlLZoBwnhUtpABRNYIrY6Fn+L2YEAFXMji0IW5HCJAgu3ECRLXA0G6oqxVnrRqFTqLVmVImoNU4qL0ARis3pIP4TaPVP8JrRBrO6SH+E2j1T/AAmqy0ZMepHC7l8gvpb3miXOhoXcvkF9Le80TdOlM0ttehOpuv2eLUqVKucejPofdZ8BZ9Vb+AUYpoHdh8BZ9Vb/APWtFq1dFaHn5asEfylz0r/60p6qtNLXT/OR/SAvvU1bXGqO82denlBCpUqVZlgndR47noQ/GPyrTDVk7uPhH+wnxXP7itINXW4fbRza3Wy7KllVOVLOtjE5j5Qj4Ox6z/jVXyn2yx2QAAgG4W14go6olgvNojmSqrzJUhWWfT4+Ds+s/wCNT+UZhOyAmNbkAkYlh1eOjEgkHl4O60+KkwQo+uX4Nx6InFGxkF7CIOkLAU5OpML80qsnELKyFhEuXbJaAjsXkYkEQ2RieRlW1JgYsWhVvBnu3CgeQqKhAOpUl4wVSpI6oAEwHdX1JVUnBp5LbLryOSieIXD2qGyAYDSVBRPFXG0+CvbhFge/s+jBDDHLGZGPBBXUZ4yCuoLYiCSwZKns+yC2pxKIYm48WwCSfnPd4QC2US48wfklLM0hlC4cIckgBUK66EusYKuIOUjnKAu5Sg5g5ur4lvB6XYcljBwu3cTwywQKYE3XgVdEALbMikrMozErkeHEnIqJfEDIliBdZQSWDWG1MXY8tCQ2JBOKjk2LdzSwPzYJBI0CW7ru9bc6sSyCVcsj3FYcsrjXGuKSNJXA6nUVXftiVKMjZLwKg4uGTGI4oUkxgpAkw1sli+qBkV24gDsYDhmcgdYgjjEHLTmCG53DCbHRIFt5bKxIHG/bEjB9NAFJIKnHuErwwWwFUtCwGwPByOTkAFByOZSAbchjjiAVCodzoRH+IbOSdesuKdTLMqEmZIJMaldNdTZtniN/ooz1nad5Il21bMzcJAI5CBPF3SRA89A/vLbycMrjEuPmmTbuLaIAUyCWdQJiZ8xq/bNyrcZmZjkTbKsAs2+rbIBJHaZme80OejFsm4cnm4WLxiJLP1qnlzR9VPZJBkUu8X0Cw/YRc3piyC4hTN8ASyY+TNySZ5QrD01ZsW2i6uSggZOusGcGKEiCREg1E7uJNsvcLm25YSqCSUa2QQB3OT6alsexi0pUEkFnbWObsXI07JY1OdyHaxbNZvSL/KbR6p/hNaRNZnSI/wAJtHqn+E1D0ZMdThdzHwC+lveaJehNznwK+lvfRTdtNUttehGpuv2eMUqVKucekPoHdjeAs+qt/AtGBqA3afAWfV2/gWiXPCfQfdXR+jzrzk/YNsHk1PfJPpOp/GiKG2NvBJAnSrYY/RHp1rhvU7a0LKVQNhvrB7KZSw5gHzj/AO1AF2yPF30of9rL+qtINWSrw9s6jUj2qfzArRyrp8K7w9HO4lWn7LZpTUMqWVNCxzfTw+Ds+s/41L5Sr+HUEMFbC8BLMCQerBCqmtw+YwveRVfTk+Ds+sPw0N8rO3tb/ZgCVzF4EhrigCbXjYXbYjXty9FKS65fg3Dpj+nMdceFgH6tRzxuYlj83N1t4zBOCtcXza1WQGUKoJUEkwtxAZgR4FSAOc4nE8mTkaHSxbtKrXFUctWVBr3zesISOUeEPp51W+2LDMOqBjWFtZ4SdR1VxoPPWqo2sGX3uBIUajTytm3bx8YAsGYTmZkFW5ys61ddv8BGWQPE0K3V6HXQqLJ1+eHRtOdB7GyXY6s3bpIhjca66+gICvb9K09E5GzckOqGNVt2rSPyBhip2a6PTrV0VY17eFsAy7IugBLOCBPzSdoNtdf/ANBWVduKpMXFNpgsrNhkDnk3Pag8x87GO8VNts6tho6E6lyiK7ebP9pV/wDdTbVvFiDF2406wXusZOvL/ECO3nWiZRlSBy4KFWUxmRLcE8iLZ2jTQaMOr08Tu6HoW4/xTZuKQSSpkQ0W3EKQzK4WOQucOsW11jnV2xxbIuOYMyWuToNZAuXbmDaDVbcjvrofk723Pb7Mslxs2GYINzAW2jJ0vk3FkadYmk6Ecqu9CrPa6VIUmrMgY1BmpFqgTUAOKy+kJ/hNo9U/wmtM1k7+P8LtHqn+E1SWhaOpw26PIr6W99FtyoPdB8CvpPvNGNypyntr0I1d1+zxilSpVzT0h75u0+Btert/AtFKaB3cfA2vV2/gWig1dJLI84+plO7rXAF10JXn3Eiijsr9je6qNj5P9t/iJotL3fXEaSbO1F/FFX7G/wBI1YNj72J/D3VPr6Zto7qMicwW5aAKkfTT8XA9xrQDVn7UeGe4qfYwP5UZNP8ACdLQjxeqLMqWVQmlNOiVznump8HZ9YfhrV6c7attLJaxYv5M4i/jCgJmccvsyTyVVZjotZHTM8Fr1n5VL5VNqZbOzKnjvdKqDiF8WZckGFWM+6VBMhYKi3X+Da20zFsdJEU5LsOwDuK24bTI93D4h5xENMdXcxe18oDktGzbJCmCQHGogGQTI1K8x26gGFbB63wSHUIMZYyXNoEEssmTdeFCwNCyHkLbLXas4riUAJBOBMhdYCwAWIB5wJZuEASFdjBEpiZ04+UC61sk7NsotxBNwXMYxDHh1J5gwATjBjmQGflCTDh2bYOrjXwT4R6LYYR9/wBw5Vz+8LjqclAJAJljAXikLaVZniGriZeQhZle41e17L1iKTAlpabQVteUdZLNB7SwPfVWkF2dlb6V3Lb4/sWx2xA5WijcR4TizKIJOgYqx7FJqez9NrrkoNm2TrA2JU2rmrkwAmuROniFVf6KvBFc9auFbdoButRhoBAKKwhgAsKZMzGD6EMFGrUpuxBfEZIRGaBU1U96QFdCcW0hSCIKcNw5ssdSOml1WCnZtjCtorC25UuQcVMNEkq3KclBKZlWQaG5elLXdos52dlWWCqy2WLgsVWFcMQkhwMhKzodHRn4i/tJZ7y3QCCApLa5yucljBYFoZXPHohbwkZ6nR2wybXswYYPnbLqxAdWzgqZ5tAyENLI4nMh8qOTNLZHsuVQZ6hlTE1YoSJqJpqrc1BInes3f3+Vv+qf4TR1A7+H8LtHqn+GqS0ZaOpw26PJD7/fRjcqD3R5Iek++jG5U7S216EKu6/Z4xSpUq5p6Q913a3gbXq7fwCiQ1Zu7dqHVWgZHAnPkeEciNKPmulCSksmedmnGTuiexnx/tt+X96IofYzo32z7hRFcSp1v2din0IVKlSqhcq2oeDf7J9sVcG7abGdKo2V+BPsj3U9wbzaEeM+mE50s6rypZV0RAxOmJ4LX2/+P/8Aat+VJFazYBjV3EwzNBSGxA0nEnnz8X59D9LW4LX2/wAqt+VAXjb2XqJzF1u4CCuIMnkwZlxPY0N82lP9mOLaX6cAyN1he4RgAGABOTMJUch2AgL2BXV9cCKItIzDJwQGIxQgjOVUWxhbghQtxGKAz4S1bJl1KPdtBEgBYOIJbUspWSx7cepuR5l2z/8APS/bL2jPcNw89GITmWYqY8UnIlo8U3Lsf5YU0zIzt7XgAXhnPjEk8xigWWDDhgKAFxDApEWzbRjLG8iIDoCuhbKVudUxcXbbmTyW23IwCVYAMgNA37xWCVQ3GdcUYQpfIgC4OxJDAqPo3E0FtDVO8LuXWAEk9UIdubNdDINOzNbwux2FiOw1myUbiXnHWLC6lXYc1a5iQ1xBOkwS4nXsghcRbnWRZurroJUkNAYkFTIxJDq2hGqxOjADE2rbXfabagxihYsCdJlydO0xEV02yIgdpjwgVmkSuN1cgG82Sux7YC99ZMuh4RyJjVSGXXUEzqDr87muvK5BZkFafRyweu2XJWFwXLWWUFsbTdVkCp7AUtuBIxGytqDkM65sxdVZJ5NoQWI8bIEDikFSWA4uBiknZlyN3Uh/adjnHhvWuYUyNArA2tAYkBx4NweFgPBJRmq0PWs6jNZG0XmXaLpGRmwgTRivWl7g+yPmSe6s++LvVW+o6wXerfrcspLdX87LTPrIiPdUOdgUTp5qt65zeanFzY62OpbLyk55JhE69Z48x2c+ytjd+zMiEM2UszDmQqsZCAtqQPPUYrshoJoHf3+Vv+rf4TR9Z+//APK3/Vv8JqXoEdTh90eSHpPvNGNyoPdHkh6T7zRjcqdp7S9CFTdfs8YpUqVc09IezbEvgregPg0kd/COYIg0Xs5IgawdFJ5g88T+VC7CfBW+I+Inix9Ac6IfIoVHMzE/SUBlOn2SPvrClVdOV0K1aaqJph2xEYAn5xLa/wAxJH4RRIND25VAAp0AA5Hl7qmqs3JY++Ko83cslZWLaVVtn3D+qfdTKzdoM9gEf3qpJbQlgwI7iw9jEVetwxqpnu/LWhLb6v2cR0PnAb3k05wnXYU4tfC4RNKahlSyrqWOWY/Sk8Nr7f5UvlaDGzsyqJL3HXkxaHtlSFx7SDjMci3fBh0o8W19v8qN+UXLHZSq22i4/ldVEpzKa9Z9kgjvpT/Zjq2kcK9sIUhgSEUacTZSWAmCHZjxacPEFGaDVXrgGOJAIKlYhgIYkeMWyAxBJ1kjn45u3Pu4IoZWUOZye7cSVGmThTieQ8Xi5a0MNrthGCMDlGbaliugXQ6hZGQzx1g+EYK6NMzM/b959YwUaMAylyFDcaAMA3MeCVV5xGbHysgexu9rl9bSktqC6qIMyQqieROZGR1m4oOs0Qmy22cQuq6KqzzdpLNrxEk89JxAEABhq2thIVu9iZ0MHQyIUKSPmmAO1BDQLOTJRn2tjL3CoQjLt1jq4DhkHaDbdWnuINdHsti4NqLMRgbWbIfFthLq6P3xiyH0Ch0vKphW4zInh4j4zExq/McgARcYDhdMLbLqUu22aGZLYYLx8JaCGduCWVAJZgGEEAggurWk4wbjqbQSbsy82GtQGGIJ4g2qLcGB8oCOZQHxg4IWMCod9Tdtkjal4GPhrdycYHFcUdYwuKnEZ8ZbSsZ1du3nrm1Q4XrgltVwAuWEv3Li8iXDjUACAoWAO6tXclm111iWtXCt211YWzsyG2S4kg7M/CYJ4WEa8qrByaWJWZo0vo9OmmmkKatDMeaRaozSmoAeaA3+f4W/6t/dRk0Dv3/K3/Vv7qh6ErU4rdHkh6T76MblQe6PJD0n30Y3Knqe0vQhU3X7PGKVKlXNPSHtexKOqterT4RVrfN+0fhaqth8la9WnwirykgR2Ov+6U/5UmZfZo2LkqDRF1wiz7PSaq2W2FHo99RuyzAnkOX96nQqy+0sCTTWlkzVb3SSB2+7zmr8go89SBG7qYrM2jS4f5lB+9dD+BFaFq5JY9g09J81BbwXRW7jB9Dae/GtqMsNRMwrwxU2ivKllVWdLOuycUzOkh4bf2/yrf6Yblt7RbtdbctW1R9DeEqWcBQo411Meea53pC3Db+3+VbXygIp2a1lMdcvKJJ6u5C8iTJ0hQSZgBpxKT3mP09pGBf3FZNoW123ZAAC3C7IMScCY617eJIx1TWImhNo6LbNgqnbNmtlGxYpetqCxE4ECwAryAfpDzTWQtrFRloOE46axEZQYHMaBuQgs4lkr/b1EhAVOrAjECInEDGEURP0P5Fguujb7hhR0O0dGFUk/tmyJ1aBGBYgIvYGM6MZOpIBkyhmq36Km5qdv2aD9WsrAACrJyBEKByiNIiAMbZdtZGAbIgZNJKBsgYkyrmcuYIeAeyQQZY2m47txNIGqghcde9DieXmqjkybGvsHRjZVhrm2WrnViGl/FJOUcZbFS3ESwJJJIxOtFXt328oXbdntm2T4tw55XdcspGDNrxAEt2ljrWQdsa2cmtsWAls1XRe0ziCV5AjWe+s7by4bNcSJiAAuvjzxEhR4qlWnRvCQCs5cwk1tk6MWFk/tuxluZJxbEQzyCxzBgO0h15E9mm1su57XX2GG2JcwdWKs+UlWEBFYkrxECcjzHeK4rZl+fDAAw6M2oOuqywIIPzSQQVJDDEta29yXido2ckmDcQCRGuQ0MECeFjoBMNpwuluuK5N2en000001WuSSmmmmmmoJJE0Bvs/w1/1b+6jKC34Y2a/6t/hNQ9CVqcbujyQ9J99GNyoPdHkh9/voxuVPUtpejnVN1+zxilSpVzj0h7XsHkrXq0+EURlAPmg/wBJDflVu5d1hrNprms20hZMAYjU95oq7umNbZjQjFpKmRB15r+PopXCzBvMjdvxook/hSAc84Xv76rXacAFcFSAB/KY0kNyj061KHbzDzVAFouBBA5+0mqnuTz9g1P3mrLWyqOf3xzPpNWDZw2gAA/E0AU2rjEcKwo0BPL7gKa7bLW2HaQY9MafiBVm1XYhF7dB5u+nJ1AH/QP/ALRoyTIS5IB79fbrT5U18Yuy9kyPQ2v4aj7qhnXoKcscUzz9SOCTRnb/ADw2/tflW/05eNlUjUi4ANRze3ctgAHVy2WIQRkWAYhMq57fp0T7X5Vv9Nsf2dA+MG4RxARPUXoy7QnYxUThnyEkJPff4PUtpHn9kZxiMso5E3DxYiBEBpLpBkZZJy6wdSjsiKVE6KQxMsAcQrABl4islGkAEKQ+kDqjkIgQboBMMIAuur5hrYUeLcYPcQt2XLrxo4ixLYxDlZLspJPIh32YNHcGG3XtOwOq9grSRJltkNZItiBOqtKglQLamVxi82IIOVsopUlmarVFcFSwWYGpVTxgtCgZtlau6iB4N2gDEPpW7VxlW5ai7dIt4lsYN+dnugQYHFds7SBrqdotjQvU3tSFKvAJGAkDIAXRhxkZMqX2t3LWtxXtqwRw0VkyAHZdrZHYyQmjCDIEJm1wIxDeTBbSCZEYZA1PYGNsgq5IOoyY8GJuWyoJ0KoU2gajxAw/8pFVpuJrYLIGHWOQ7su05EMtxGVc7YSSHbUkuZhVkkG/aVDW2d5X52UzPW3VuOyr2rleAHeuo0aaxALeyQxxVgWAVkMLPFiNG4cpUpBjitt81DmTuSxG02SDIztsDjJZGZTM9q8aSeak2j4z3aCsXfBcchyqhk7chhkQOZY5InmKN560d2R+0WMYxN1WkEAhy7FpHnJuDHti8ewVVMk9GmlNZm075CMysvJrYEHmtyeM6aAYtPopf4rxKCAAwuFTkeVtlUaY/OyB9HfV7o0szSypZ1lbPvVrglEBPVq5BaPHBKqDjqYU66DlUNn36HuIir4wQji4odC+RWOSxBM9ooxInCzWZ6A30f4a/wCrb3Grdh2rrEyiNWETPisV5wO6qd9n+Gverf3UPQhanJ7o8kPv99GNyoPdHkh9/voxuVP0dpejnVN1+zxilSpVzj0h9Ebpg7PY9VaH+xaLisrdrEWbJGng7foPAvOi33gBoQf+91YJr7F5LMjvS3whuRmPPWTgOzT0aH2iKJ2vbDcPmHIfnQ5qjeeRKXcr5nUkgaDIk+81JWZSChjXUfNOnd2ekU3cO8n8zUv+/lVSSey3s2ntkiO0HurTWzAJJ1P4DuFY1sEHJTB1GvIiZ1/vRez7VJ4ziez6P3Hv9NSBVvW3xIe8EeyCP+VB1o71XgB7mH4gj8xWdXY4OV6duxx+MjapfuZm++Sfa/Kuh6aXCNntwVBN5FUMAzOzI4W0gOhLmFM6Yl5gSa57ffJPtflXRdLb6pYtMwZgLyyFnkbdwGcVJxgmeQIJBnxThNtVZNK5vRzpxOWs7OUwfxyxts2MkgBxc4SdS7DY056s1wCJaKGe++QTIKAqLAVnV4RFUpOjMUtreQr47Iq/OtyS9lccQGfrGJyuBlJdxLri1q2boYhDMGMVOVoqrqFtDkq0SynLILrkHbIcoBm4DoRq3EuJm8ZpynKPzVmXmlfIt2RFAUAIQQqjGXXiWVVYIyBVECwQXW3aKEXrJVr02owJDEXQMsWZmulZEuvDbvlNVyBtXF0DoNKosgOWxbM6lo1MXNLq3Qx0DEAkOQrHWbx1q9rqkAIxaVxJDuCQDwrmAuUdg4wPmhRUSKFW22rVrNWiXmFxUFUgA5KLlxmJBXRgVOUdlWXLQxYwFDMxE4nRQVljJOPEwLAsIZoe7cKBTsQ9vS4ztBMM4ItnUBma6irOvPIUOm7VkAMRcbkuRIGXNkCtH0vJEsZ1leGsGAGdkSGYEgqraNPWnF2a7d0MZKXPD9LrRzAordS/xFliU8soMA6EsVgzzhlZA3YbYPK+KtuJb60Rbs5qALRPV22t4iFVUd1ZuSmMUAk6LzN27LD9baIXCLqFlVlcBZCiSjHDRUADGcQqnrMFZcaXMu8X/eC88OVjsr+wo5JYSSjW/wDQ3Mf/AGnXZFBUiRghRYOgU4z8C+yrqVM2JuBputFACll4AhhtSq8gfOJOvPWku6rYYMAQRhEHxcAVAHmxJBHbRlKiyC7B9l2Fbfilo10JkDJsiY9NVb7/AMte9W3uNG0Fvw/w171be41D0BanJ7o8kPv99GNyoPdHkh6T76MblXQo7S9HOq7r9njFKlSrnHpD27c+1YWrSt4uCYt9GVHC3m7jWsyBhr/30VgbIJtW+Xk05nTxR2CnF5reqNw9xEr7Oz7opMyazNG7sxXziqSJo23tfIPCkxqDKknsnsPmP40r+zg6iAfwoABHjegH2nQfnTj/AL/anNsjnTAjvoCw8UiJpshSyFBNiF4NgVXl9E8pBBGJ7OXoocN9xHMHmKLyFU7SumQ5rr6R2j2U1w1blys9GKcTQ5kbrVGTvrkn2vyrd6Zt/D2yQT4ZeWXbbuCeBgRWPvTZi6DGJUz6dKJHSfavql9h/VTFRuNVytqYUVeml2Of2I22LIpgvimOKDJp0DdZdlucANkP5aMtbvcSGtXDzHCLxEsRm0m0qkEgSCXB5agADU/efavql/H9VIdJtpH/AIU9h/VUOrf6Zpy/KMq3u/DwvUlbmhQ9WzZBjqchYZQSD81kiIM8qJ6tnIPUliObAbWygxocikAeyjf3o2r6pPYf1Uj0o2r6pPYf1VRz8Mjl+UDraDGFxuFJjBmcW9fGYpkAeXjrRC7A4DLKw0ll4GyM6cC2ynL+Se80v3o2qI6lI9B/VTfvNtP1Kew/qqrz+n/A5XlEzZa3baC2AAzxchFBMaqu1IBr2G0R3im2F8rlkBluAXVMg2yVAMTC22xHL56/lTDpPtX1Kew/qpfvRtX1Kew/qqv9/gcvyjsKUVx/70bV9Uv4/qpfvTtX1Sew/qq+Lwy2HydhSrj/AN6Nq+qX8f1Ux6T7V9Uv4/qoxeGGHydez0Bvk/w971be6uf/AHm2r6pfYf1VVtW/tpuIyG0oDAgnXkf9VQ22tGSo+SG6PJD7/fRjcqH2CzhbVSde37zNXs2ldGnlTSfY5k03UbXc8ZpUqVc49JYgfzNNSpViMDr/AN9oqJpUqAHSlSpUEipUqVACpzyNKlQBOmpUq1FRUqVKpJFSpUqAFSpUqAFSpUqAFSpUqAFSpUqAFSpUqCB6VKlQA9KlSrAcP//Z"/>
          <p:cNvSpPr>
            <a:spLocks noChangeAspect="1" noChangeArrowheads="1"/>
          </p:cNvSpPr>
          <p:nvPr/>
        </p:nvSpPr>
        <p:spPr bwMode="auto">
          <a:xfrm>
            <a:off x="215900" y="-8890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ISEBIUEhQVFBUVFhYXFRcUGBcYFBUUFBYZFBcUFRgXHCYeFxojGRQVHy8gIycpLCwsGB4xNTAqNSYrLCkBCQoKDgwOGg8PFywcHxwsKSwsKSwpLCwsLCktLCwsKSkpLCwsKSwpKSksKSwpKSkpKSwpLCkpLCwsLCwsLCwpKf/AABEIAOEA4QMBIgACEQEDEQH/xAAcAAABBQEBAQAAAAAAAAAAAAAEAAECAwUGBwj/xABFEAACAQMBBAQJCQYGAwEBAAABAhEAAxIhBAUiMQYTQVEjMjNhcXORsbIHQlJTcoGhwdIUFiRiktEVNIKiwvBDs+Fj8f/EABoBAAIDAQEAAAAAAAAAAAAAAAAEAQIDBQb/xAApEQACAQIEBgMBAQEBAAAAAAAAAQIDERIhMTMEEzJRYXEiQYGRQ/Aj/9oADAMBAAIRAxEAPwDj937m666qgwGmCB2hGePvIj76uu9FnXAEAM1s3HDkKtsC4yCWJjsHtim2Xc+22rouLYc6EiRoVuIVnQ/ReaI2fZduVFQ7KWQWzbKsDDKbhugnFgQQx0IimElYJSd3mB/u3dkjCSM5gg+TQXG5Hli6kd86VLYujxe8lpuHIiSACRKZjtGsRpPbWjabeYZyLDDNrTQF4VFmAqKMtFxAUjuFC2d2beL5v9Q5cszQRwy4IiJ5cVWsiMT7kLnRkzCBpm4D1mCQttUYk8ZA8c9sRFVjovdyIhZBVdXQBmcZKEJMNIIOnZROy7t2+3a6pdmbHG6vLWLwUN87+QRWtu21tP8A59luNibTIFtqwBtILYIJuAqxCieY82lFkGKXc5793LmBbEQM9JGRFsw7KsyQCDJHcan+69yWBwGJVWm5bADOCVWS3Mxy84rTv2N4tbZP2V4JfE8QZVuOXK8LhW1Y6kE6mrBs22FbxfYi73LyXIYHqxgjLpDggyRpqCJmoyDFLuY69HWCsXGMJdYCVyJsnFpUtIUMCCfRE1fZ6IPni+K6XNc0MPaTPFtdD4p9Ensom5su8mJLbMxJS6hMcxfcux8bnJ081TNjeWTt+ynje6505G9bNpo4uQDaeejIMUu5i7TuRrYXIDiXIAEMQpAIyAMjQg6/3rVPQwc8+HrCsxr1Qt9YLsT2wR+dV7dujb7lu1b/AGVlW0IGIMmQASSzGPF5CBMmNaKKb0Klf2d4NgWOXzB87xvG7JqbIMUu5jp0fuFA8AghWjJcsWIUOVmQpYjXz1dd6MMEnTJXuK4lSidWqNJcGJl8Y7xFHLs28FUD9kOQVEzKnM20IYIeKPmgExJAiaXU7xxdTsxKO9x3Ugwxu4yPG0gqCCIINFkGKXcxrm6CApIHEuQggkakQwHinTka2Nt6GBVOBeVNoeEQIj9aAeBy0GJ1nsBrPvdHNrIUDZriwsEieMyTkZbQwQNNNKMfY9vO0rfOzvKshCmSnAqrET240WROJ9ylOiT8RLIALbXAcgQwVsSAe+fy76e50RcEQyEYI5bIBV6waKSe3nHfBNG3f21oB2W4VFu5bIZ3ZmW4wckuzE5Bhz/CmtHbVUA7Lc8S2rYu6FupkIZVpGhII5GewgGiyIxPuAr0RvGBioJdkALKGLJ4wjuHfy1FMOidznwYwpDF1wORKgBuUyrD7jRIt7dnbc7O3g2usOcE3uYMtMDsqWwnbLYQfs78ChQyu6NAdrmpVtQS8EEawOVRkGN9zP3duDrby2zIkkEgZEQCdOzs58vup947h6u4VEleUkdsAspIJBKk4mDzFXWNj2tbl122dmF0OHXVRi7ZEKQZWCBHo7alvi1te0FCdndcAV0JM6zJk+NMy3aTU2QYn3LH6Koy2+qZ2a4rOA4RFVbbMrZNn/KTQ56LvEiICB2LMoEFmUY66yV07deVSS1tiqi9Q3Bau2ge8XmZix15jMx6BSu2trNrq+oaMLaT2xbdnB58yXIPoosgxPuRPRS7wwFOTY8LKcTjlDEGBoCZ5aHuq1+icBNcslRjhiVGd42tDOugB9POKMvby2xiD+zHxy7As7KcrbWmQAtwJi5gLEUKdo2kBVTZsVVbagSx0t3uvkknUliQfN3UWQY33My9urFmWORI9hioHd3fU7+7dpZ2bqnBZi2nLiJPf56rO59o+rf/AL99DSsCm76mVnT1POlXJPQXPordaA2LOg8lb+BaNW2O4eyhN0+Qs+qt/AtHLT60POPqYsAByHsFDf4mh8mhcd4xCekE6n7gRVG8ruTC380AF/PPiqfNoSR6KsUaUrVrtPDEapULrFIuTeSjx7ZQfSEMo+1Gqjzx7K00tqRMA+ysRrwFE7j2qCbR5eMnmHzk+4kEeZvNUU693hkTUopK8TXWyO4ewVMWh3D2CnWpimhYj1Q7h7BS6odw9gp719EUs7KijtYgD2mud3h8oWx25Cs1091saf1NA9k1nKcY6ssoSeiNrbb9q0he4VRRzJgAf97qxT0z2D6xf6G/TXE9JemD7YETAIitkBJLEwQJOg5E11t7dGxJcS3+zKzsuQAC+KCFPjMMjrMCTANY85t/E35SSzLT0x2H6wf0N+monpfsP1g/ob9NWWty7ASo6qyGYsFUlSzYsVJGLGeX945VSm7tgLOG2dFCMys7YBQy4/zzBzUAxzNWx1PBGCHkY9Lti+sH9DfpqB6V7F9YP6G/TRX+D7tgnDZ4ESZXTLlOvbUhuPd8KRbscXi8uLWNNdddPTRiqeCMEPJnt0q2P6wf0t+moN0o2P6wf0N+mtPZ9x7A+MWbILDILwloIJ+axB0B5E8jVdjcuxOeHZVKBmU3IGIKTkdTOOSlZiJ9tClPwHLp+TNPSbY/pj+lv01A9Jdk+mP6W/tWle3fu5SvgbRQrcYuIKqLUZAwZniFX/4Hu/6uxyy7PFiZ592voq3Mn3RHLh5MNukWy/TH9Lf2qs9INl+mP6W/tW6NzbAYK2bLLxZOsFUxXLiM6ae+rrfRvYmErZtEd4Gmmh/Go5lTwRyqfk5lt+7N9If0n+1QbfmzfSH9J/tXVHovsn1Fv2VE9F9k+ot+yp5lTwHKpeTkzvvZ/pD+k/2qDb3sfSHsP9q649GNk+ot+ygd99HtmXZrzLZQFUYggaggSDQ6tRdiOTTb+zIhSJEGeR01qu4g7hyobcvkF/1e80Xc5U1GWKKfcUksM7dmeGzSpRSrmnpD6U3T5Cz6q38C0atBbp8hZ9Vb+BaOWn1ocB9TMhzL3D3uR9yQn/E+2pdYaqt9v2n+NqnXHm/kzrR6UKoPtq2SlxiFCMJntU8LDz8JOnmqdMyBgQdQec8oqqdncs1dWH2/5R9mtyLYe6e8DBfa2v4Vze8PlD2u5ITGyP5BLf1N+QFat7oFbvWVuWG6u5EMrSULKcT511B7x5q47ee6L2ztjdQqew81b7LDQ0zUnV+xenGnoinadre42Vx2c97ksfxqmlSpXUaStoSTmPTXsW3bpF6AzEKIMAKSCrBgysdUbSJHZXjqcx6RXrO/druKALM5IOueO1LZHBrzy1EeamKGjuL1tUF7JugW3DZEwLgggf8AludaT9x0HmqD7iQi7rrdfMtAyGqNiD2rNtedZF/eF47S5sszDTBZYg5bMWEoeEL1mMtMg6dta2676m3mrvccWwXRmOWYEmUPiMTIiB6KZTTysLu6zIv0el2Y3H4iIEA4hbq3VUeYFYju9tWbNuTq3yVzrlkCqkGbjXhHcQznX89aBbeNy8bKGArPbyKZqCHsu5tzIIKsF7e1ZjUGe07ye1tF75yzb4YZmC9SWZ0APIFdRGs8waLx7BmE7BuAWnRg7HBAnIDIAQM48aNSNJE840pNuASIuOqq9x1AiVa6GDQ3OJcsB2GKEsdJLjFBiurspIk8iuLYhtAVJ1BaCB2a1fuberXDbUwvBbJDljcfK3kWUnnDcJnXQzFCcdAeLUiOi4xYG4xyF0EwJ8Miox9PAD95q69uANlLtxEudB5Q2jYyHmxMx3+bSs5N43EDXCcmI2swS+PgW8GpWY1GgiNI51btXSS5bBBFuc3UEkqhxRHHNtBxkEyfF89RePYPkH29zKEupkSLiqpkA6LbFvlyMhRzojYtk6tAmRaJ1bU6kmNewTA9FZQ37dYcK2xNwIAS0qS7LLgGYgK0+c8+dQ2jf91TdAVGwa4ugaVwZAGbXk2Z7uXbrE3iFm8jdNMRWPd3ldW4ycGRe2pJzKDK0zllEiBksc+3vqzdO83uucsVBtWnCwZlwS2p5gERyqcS0DCzQNZ3SD/KbR6p/hNahFZvSH/KbR6p/hNRLRgtTidy+QX0t7zRd3lQm5PIL/q99F3Pypqltr0I1N1+zw2lTUqQPRn0puryFn1Vv4Fo1TQO6z4Cz6q38Ao0GugtDz76mZKiCw7ncf72qVJvHuD+efaqn3mmLCuNUyk0deGcUPSqPWDvHtFLrB3j21QubXR9/BuO52/3BX/5GtDadnS4pS4qup5hhIrJ6P3ARdj6S/AP7VsBq6tLOCucyplNnE77+TYGW2VoP1bnT0K3MffPprh9t2C5ZfC6jI3cw/Ed484r27Kh9u2G1eTC6iuvcRyPeD2H0VnU4ZSzWRrDiGsmeJpzHpFe3PtKJGTKs6DIgSfNPOvN+lvRVNlKPbYlXeMW5rAnxu0V321bDN1LmSjgNtldclZSwfTUQZUd9ZUoOLaZpVlGSTRPZN6oyyxFvwj2wGYatbcppMTJH40QdvtjIG4gx8aWXhnQTrprpWJtG4y9tk/aFClrrERpN24LoJAcSVMjWRB5TT3NwKes8OgybMASAj5O2aRclGlx4pA4eWpra8raGVo9zS2rfaIrNoQGtqpzSGa7GOoJxGskkcgSJqzZ95qbYdytuSRDOhEqTyZTB5T394FZv+DrJ8Ohl9meSFknZgImGA4sR3RUrW6VVgwvWiQb5IYAoU2hw7CM+YIie0aEUfLsVtE0r+9LSBy1xeCMuIErJgAgajWnXeCHOWAVcZYsmJyEjk2n3xPZNY207kDNcZtpQl1ZQW5gdat5ebxAxxgAaa86uubvU3GudfbyNy1cHLENaUpBGckEMe2QR5qPl2Cy7mod42gQOtSWggZrJB0BGus9lRv7Lbu+NDY5IYY6ZAB0OJ7dJB81Yp3AmLAX7eqBTovPrzfJEPoMiQB2DvrdsES3GhLMSMYGhjmJOR89SrvVEPwy8LAAGgGgA5Ad1U2tmVMsRGTFm1JljzOpq+KYirgQNRNSNMRVbAVmszpD/lNo9U/wmtQ1mdIh/CbR6p/hNVloWjqcRuTyC+lveaKehdy+QX0t7zRT8jTVLbXoSqbr9nhtKpY0q556M+j91HwFn1Vv4BRq0Bus+As+qt/AKNBro/R5+XUzNvWh1t2e9dP9C1K2qjkq+mKa55W56V/9aU9cer1s61LoRJmHcPZVRsr3Cp0qzuXNDcCgC7H0h8C1qzWPuY+V+0p/2x+VaYNdWiv/ADRzKvWy4NT5VUGpZ1qZ3OU+Ug+CsetPw1h/LXYDrsS45MWuxyIAi3kYnVo0A7zzmK2flFPgrHrP+NZvyvWWJ2EgqFU3maY4sVtmBOkcyS3CACW0Gqr65fgzHpicPuzddu0QWtrPzc1DKBAeSSupgyO2GBiWENbS25IiCZcriFkwwGUAgeMRHPXtlsjDOPFOryZy1yZiQucGCw+fJJBJBOSorSy6uWEDTsg6akTMCO2NQxJyUMVqjQHTYV14UYyzFsViGIGIBkRDwBLHikzAKm2gqriTaQXNHUMoLZEqS4nJljhkaHtJNS2jZ+S4nMkHjEkEEKQFZsisyDMkkEfMuG4He2hswc8lk5AmFd/FkoohkA0kmBqBI1rREFmz4oVTELxAgABlmCvCw04tAHkknhBUnV7Dji6tV+aTKgwjSpAIAPi9kQeECF0dbTfCaNoDAklWYllOhXkYRjAkq6kBZQuQ9nDmQCeWhIkNDSMvGVgdT2gsx8e2K1iVYMbLJi4FrG5lmWClSSpCE+YleInXEXCYET1HRRJ27ZTiQcyYYiVYI+TKeZaLoZl7evP1MDH2vi8WIJliugBVlLZoBwnhUtpABRNYIrY6Fn+L2YEAFXMji0IW5HCJAgu3ECRLXA0G6oqxVnrRqFTqLVmVImoNU4qL0ARis3pIP4TaPVP8JrRBrO6SH+E2j1T/AAmqy0ZMepHC7l8gvpb3miXOhoXcvkF9Le80TdOlM0ttehOpuv2eLUqVKucejPofdZ8BZ9Vb+AUYpoHdh8BZ9Vb/APWtFq1dFaHn5asEfylz0r/60p6qtNLXT/OR/SAvvU1bXGqO82denlBCpUqVZlgndR47noQ/GPyrTDVk7uPhH+wnxXP7itINXW4fbRza3Wy7KllVOVLOtjE5j5Qj4Ox6z/jVXyn2yx2QAAgG4W14go6olgvNojmSqrzJUhWWfT4+Ds+s/wCNT+UZhOyAmNbkAkYlh1eOjEgkHl4O60+KkwQo+uX4Nx6InFGxkF7CIOkLAU5OpML80qsnELKyFhEuXbJaAjsXkYkEQ2RieRlW1JgYsWhVvBnu3CgeQqKhAOpUl4wVSpI6oAEwHdX1JVUnBp5LbLryOSieIXD2qGyAYDSVBRPFXG0+CvbhFge/s+jBDDHLGZGPBBXUZ4yCuoLYiCSwZKns+yC2pxKIYm48WwCSfnPd4QC2US48wfklLM0hlC4cIckgBUK66EusYKuIOUjnKAu5Sg5g5ur4lvB6XYcljBwu3cTwywQKYE3XgVdEALbMikrMozErkeHEnIqJfEDIliBdZQSWDWG1MXY8tCQ2JBOKjk2LdzSwPzYJBI0CW7ru9bc6sSyCVcsj3FYcsrjXGuKSNJXA6nUVXftiVKMjZLwKg4uGTGI4oUkxgpAkw1sli+qBkV24gDsYDhmcgdYgjjEHLTmCG53DCbHRIFt5bKxIHG/bEjB9NAFJIKnHuErwwWwFUtCwGwPByOTkAFByOZSAbchjjiAVCodzoRH+IbOSdesuKdTLMqEmZIJMaldNdTZtniN/ooz1nad5Il21bMzcJAI5CBPF3SRA89A/vLbycMrjEuPmmTbuLaIAUyCWdQJiZ8xq/bNyrcZmZjkTbKsAs2+rbIBJHaZme80OejFsm4cnm4WLxiJLP1qnlzR9VPZJBkUu8X0Cw/YRc3piyC4hTN8ASyY+TNySZ5QrD01ZsW2i6uSggZOusGcGKEiCREg1E7uJNsvcLm25YSqCSUa2QQB3OT6alsexi0pUEkFnbWObsXI07JY1OdyHaxbNZvSL/KbR6p/hNaRNZnSI/wAJtHqn+E1D0ZMdThdzHwC+lveaJehNznwK+lvfRTdtNUttehGpuv2eMUqVKucekPoHdjeAs+qt/AtGBqA3afAWfV2/gWiXPCfQfdXR+jzrzk/YNsHk1PfJPpOp/GiKG2NvBJAnSrYY/RHp1rhvU7a0LKVQNhvrB7KZSw5gHzj/AO1AF2yPF30of9rL+qtINWSrw9s6jUj2qfzArRyrp8K7w9HO4lWn7LZpTUMqWVNCxzfTw+Ds+s/41L5Sr+HUEMFbC8BLMCQerBCqmtw+YwveRVfTk+Ds+sPw0N8rO3tb/ZgCVzF4EhrigCbXjYXbYjXty9FKS65fg3Dpj+nMdceFgH6tRzxuYlj83N1t4zBOCtcXza1WQGUKoJUEkwtxAZgR4FSAOc4nE8mTkaHSxbtKrXFUctWVBr3zesISOUeEPp51W+2LDMOqBjWFtZ4SdR1VxoPPWqo2sGX3uBIUajTytm3bx8YAsGYTmZkFW5ys61ddv8BGWQPE0K3V6HXQqLJ1+eHRtOdB7GyXY6s3bpIhjca66+gICvb9K09E5GzckOqGNVt2rSPyBhip2a6PTrV0VY17eFsAy7IugBLOCBPzSdoNtdf/ANBWVduKpMXFNpgsrNhkDnk3Pag8x87GO8VNts6tho6E6lyiK7ebP9pV/wDdTbVvFiDF2406wXusZOvL/ECO3nWiZRlSBy4KFWUxmRLcE8iLZ2jTQaMOr08Tu6HoW4/xTZuKQSSpkQ0W3EKQzK4WOQucOsW11jnV2xxbIuOYMyWuToNZAuXbmDaDVbcjvrofk723Pb7Mslxs2GYINzAW2jJ0vk3FkadYmk6Ecqu9CrPa6VIUmrMgY1BmpFqgTUAOKy+kJ/hNo9U/wmtM1k7+P8LtHqn+E1SWhaOpw26PIr6W99FtyoPdB8CvpPvNGNypyntr0I1d1+zxilSpVzT0h75u0+Btert/AtFKaB3cfA2vV2/gWig1dJLI84+plO7rXAF10JXn3Eiijsr9je6qNj5P9t/iJotL3fXEaSbO1F/FFX7G/wBI1YNj72J/D3VPr6Zto7qMicwW5aAKkfTT8XA9xrQDVn7UeGe4qfYwP5UZNP8ACdLQjxeqLMqWVQmlNOiVznump8HZ9YfhrV6c7attLJaxYv5M4i/jCgJmccvsyTyVVZjotZHTM8Fr1n5VL5VNqZbOzKnjvdKqDiF8WZckGFWM+6VBMhYKi3X+Da20zFsdJEU5LsOwDuK24bTI93D4h5xENMdXcxe18oDktGzbJCmCQHGogGQTI1K8x26gGFbB63wSHUIMZYyXNoEEssmTdeFCwNCyHkLbLXas4riUAJBOBMhdYCwAWIB5wJZuEASFdjBEpiZ04+UC61sk7NsotxBNwXMYxDHh1J5gwATjBjmQGflCTDh2bYOrjXwT4R6LYYR9/wBw5Vz+8LjqclAJAJljAXikLaVZniGriZeQhZle41e17L1iKTAlpabQVteUdZLNB7SwPfVWkF2dlb6V3Lb4/sWx2xA5WijcR4TizKIJOgYqx7FJqez9NrrkoNm2TrA2JU2rmrkwAmuROniFVf6KvBFc9auFbdoButRhoBAKKwhgAsKZMzGD6EMFGrUpuxBfEZIRGaBU1U96QFdCcW0hSCIKcNw5ssdSOml1WCnZtjCtorC25UuQcVMNEkq3KclBKZlWQaG5elLXdos52dlWWCqy2WLgsVWFcMQkhwMhKzodHRn4i/tJZ7y3QCCApLa5yucljBYFoZXPHohbwkZ6nR2wybXswYYPnbLqxAdWzgqZ5tAyENLI4nMh8qOTNLZHsuVQZ6hlTE1YoSJqJpqrc1BInes3f3+Vv+qf4TR1A7+H8LtHqn+GqS0ZaOpw26PJD7/fRjcqD3R5Iek++jG5U7S216EKu6/Z4xSpUq5p6Q913a3gbXq7fwCiQ1Zu7dqHVWgZHAnPkeEciNKPmulCSksmedmnGTuiexnx/tt+X96IofYzo32z7hRFcSp1v2din0IVKlSqhcq2oeDf7J9sVcG7abGdKo2V+BPsj3U9wbzaEeM+mE50s6rypZV0RAxOmJ4LX2/+P/8Aat+VJFazYBjV3EwzNBSGxA0nEnnz8X59D9LW4LX2/wAqt+VAXjb2XqJzF1u4CCuIMnkwZlxPY0N82lP9mOLaX6cAyN1he4RgAGABOTMJUch2AgL2BXV9cCKItIzDJwQGIxQgjOVUWxhbghQtxGKAz4S1bJl1KPdtBEgBYOIJbUspWSx7cepuR5l2z/8APS/bL2jPcNw89GITmWYqY8UnIlo8U3Lsf5YU0zIzt7XgAXhnPjEk8xigWWDDhgKAFxDApEWzbRjLG8iIDoCuhbKVudUxcXbbmTyW23IwCVYAMgNA37xWCVQ3GdcUYQpfIgC4OxJDAqPo3E0FtDVO8LuXWAEk9UIdubNdDINOzNbwux2FiOw1myUbiXnHWLC6lXYc1a5iQ1xBOkwS4nXsghcRbnWRZurroJUkNAYkFTIxJDq2hGqxOjADE2rbXfabagxihYsCdJlydO0xEV02yIgdpjwgVmkSuN1cgG82Sux7YC99ZMuh4RyJjVSGXXUEzqDr87muvK5BZkFafRyweu2XJWFwXLWWUFsbTdVkCp7AUtuBIxGytqDkM65sxdVZJ5NoQWI8bIEDikFSWA4uBiknZlyN3Uh/adjnHhvWuYUyNArA2tAYkBx4NweFgPBJRmq0PWs6jNZG0XmXaLpGRmwgTRivWl7g+yPmSe6s++LvVW+o6wXerfrcspLdX87LTPrIiPdUOdgUTp5qt65zeanFzY62OpbLyk55JhE69Z48x2c+ytjd+zMiEM2UszDmQqsZCAtqQPPUYrshoJoHf3+Vv+rf4TR9Z+//APK3/Vv8JqXoEdTh90eSHpPvNGNyoPdHkh6T7zRjcqdp7S9CFTdfs8YpUqVc09IezbEvgregPg0kd/COYIg0Xs5IgawdFJ5g88T+VC7CfBW+I+Inix9Ac6IfIoVHMzE/SUBlOn2SPvrClVdOV0K1aaqJph2xEYAn5xLa/wAxJH4RRIND25VAAp0AA5Hl7qmqs3JY++Ko83cslZWLaVVtn3D+qfdTKzdoM9gEf3qpJbQlgwI7iw9jEVetwxqpnu/LWhLb6v2cR0PnAb3k05wnXYU4tfC4RNKahlSyrqWOWY/Sk8Nr7f5UvlaDGzsyqJL3HXkxaHtlSFx7SDjMci3fBh0o8W19v8qN+UXLHZSq22i4/ldVEpzKa9Z9kgjvpT/Zjq2kcK9sIUhgSEUacTZSWAmCHZjxacPEFGaDVXrgGOJAIKlYhgIYkeMWyAxBJ1kjn45u3Pu4IoZWUOZye7cSVGmThTieQ8Xi5a0MNrthGCMDlGbaliugXQ6hZGQzx1g+EYK6NMzM/b959YwUaMAylyFDcaAMA3MeCVV5xGbHysgexu9rl9bSktqC6qIMyQqieROZGR1m4oOs0Qmy22cQuq6KqzzdpLNrxEk89JxAEABhq2thIVu9iZ0MHQyIUKSPmmAO1BDQLOTJRn2tjL3CoQjLt1jq4DhkHaDbdWnuINdHsti4NqLMRgbWbIfFthLq6P3xiyH0Ch0vKphW4zInh4j4zExq/McgARcYDhdMLbLqUu22aGZLYYLx8JaCGduCWVAJZgGEEAggurWk4wbjqbQSbsy82GtQGGIJ4g2qLcGB8oCOZQHxg4IWMCod9Tdtkjal4GPhrdycYHFcUdYwuKnEZ8ZbSsZ1du3nrm1Q4XrgltVwAuWEv3Li8iXDjUACAoWAO6tXclm111iWtXCt211YWzsyG2S4kg7M/CYJ4WEa8qrByaWJWZo0vo9OmmmkKatDMeaRaozSmoAeaA3+f4W/6t/dRk0Dv3/K3/Vv7qh6ErU4rdHkh6T76MblQe6PJD0n30Y3Knqe0vQhU3X7PGKVKlXNPSHtexKOqterT4RVrfN+0fhaqth8la9WnwirykgR2Ov+6U/5UmZfZo2LkqDRF1wiz7PSaq2W2FHo99RuyzAnkOX96nQqy+0sCTTWlkzVb3SSB2+7zmr8go89SBG7qYrM2jS4f5lB+9dD+BFaFq5JY9g09J81BbwXRW7jB9Dae/GtqMsNRMwrwxU2ivKllVWdLOuycUzOkh4bf2/yrf6Yblt7RbtdbctW1R9DeEqWcBQo411Meea53pC3Db+3+VbXygIp2a1lMdcvKJJ6u5C8iTJ0hQSZgBpxKT3mP09pGBf3FZNoW123ZAAC3C7IMScCY617eJIx1TWImhNo6LbNgqnbNmtlGxYpetqCxE4ECwAryAfpDzTWQtrFRloOE46axEZQYHMaBuQgs4lkr/b1EhAVOrAjECInEDGEURP0P5Fguujb7hhR0O0dGFUk/tmyJ1aBGBYgIvYGM6MZOpIBkyhmq36Km5qdv2aD9WsrAACrJyBEKByiNIiAMbZdtZGAbIgZNJKBsgYkyrmcuYIeAeyQQZY2m47txNIGqghcde9DieXmqjkybGvsHRjZVhrm2WrnViGl/FJOUcZbFS3ESwJJJIxOtFXt328oXbdntm2T4tw55XdcspGDNrxAEt2ljrWQdsa2cmtsWAls1XRe0ziCV5AjWe+s7by4bNcSJiAAuvjzxEhR4qlWnRvCQCs5cwk1tk6MWFk/tuxluZJxbEQzyCxzBgO0h15E9mm1su57XX2GG2JcwdWKs+UlWEBFYkrxECcjzHeK4rZl+fDAAw6M2oOuqywIIPzSQQVJDDEta29yXido2ckmDcQCRGuQ0MECeFjoBMNpwuluuK5N2en000001WuSSmmmmmmoJJE0Bvs/w1/1b+6jKC34Y2a/6t/hNQ9CVqcbujyQ9J99GNyoPdHkh9/voxuVPUtpejnVN1+zxilSpVzj0h7XsHkrXq0+EURlAPmg/wBJDflVu5d1hrNprms20hZMAYjU95oq7umNbZjQjFpKmRB15r+PopXCzBvMjdvxook/hSAc84Xv76rXacAFcFSAB/KY0kNyj061KHbzDzVAFouBBA5+0mqnuTz9g1P3mrLWyqOf3xzPpNWDZw2gAA/E0AU2rjEcKwo0BPL7gKa7bLW2HaQY9MafiBVm1XYhF7dB5u+nJ1AH/QP/ALRoyTIS5IB79fbrT5U18Yuy9kyPQ2v4aj7qhnXoKcscUzz9SOCTRnb/ADw2/tflW/05eNlUjUi4ANRze3ctgAHVy2WIQRkWAYhMq57fp0T7X5Vv9Nsf2dA+MG4RxARPUXoy7QnYxUThnyEkJPff4PUtpHn9kZxiMso5E3DxYiBEBpLpBkZZJy6wdSjsiKVE6KQxMsAcQrABl4islGkAEKQ+kDqjkIgQboBMMIAuur5hrYUeLcYPcQt2XLrxo4ixLYxDlZLspJPIh32YNHcGG3XtOwOq9grSRJltkNZItiBOqtKglQLamVxi82IIOVsopUlmarVFcFSwWYGpVTxgtCgZtlau6iB4N2gDEPpW7VxlW5ai7dIt4lsYN+dnugQYHFds7SBrqdotjQvU3tSFKvAJGAkDIAXRhxkZMqX2t3LWtxXtqwRw0VkyAHZdrZHYyQmjCDIEJm1wIxDeTBbSCZEYZA1PYGNsgq5IOoyY8GJuWyoJ0KoU2gajxAw/8pFVpuJrYLIGHWOQ7su05EMtxGVc7YSSHbUkuZhVkkG/aVDW2d5X52UzPW3VuOyr2rleAHeuo0aaxALeyQxxVgWAVkMLPFiNG4cpUpBjitt81DmTuSxG02SDIztsDjJZGZTM9q8aSeak2j4z3aCsXfBcchyqhk7chhkQOZY5InmKN560d2R+0WMYxN1WkEAhy7FpHnJuDHti8ewVVMk9GmlNZm075CMysvJrYEHmtyeM6aAYtPopf4rxKCAAwuFTkeVtlUaY/OyB9HfV7o0szSypZ1lbPvVrglEBPVq5BaPHBKqDjqYU66DlUNn36HuIir4wQji4odC+RWOSxBM9ooxInCzWZ6A30f4a/wCrb3Grdh2rrEyiNWETPisV5wO6qd9n+Gverf3UPQhanJ7o8kPv99GNyoPdHkh9/voxuVP0dpejnVN1+zxilSpVzj0h9Ebpg7PY9VaH+xaLisrdrEWbJGng7foPAvOi33gBoQf+91YJr7F5LMjvS3whuRmPPWTgOzT0aH2iKJ2vbDcPmHIfnQ5qjeeRKXcr5nUkgaDIk+81JWZSChjXUfNOnd2ekU3cO8n8zUv+/lVSSey3s2ntkiO0HurTWzAJJ1P4DuFY1sEHJTB1GvIiZ1/vRez7VJ4ziez6P3Hv9NSBVvW3xIe8EeyCP+VB1o71XgB7mH4gj8xWdXY4OV6duxx+MjapfuZm++Sfa/Kuh6aXCNntwVBN5FUMAzOzI4W0gOhLmFM6Yl5gSa57ffJPtflXRdLb6pYtMwZgLyyFnkbdwGcVJxgmeQIJBnxThNtVZNK5vRzpxOWs7OUwfxyxts2MkgBxc4SdS7DY056s1wCJaKGe++QTIKAqLAVnV4RFUpOjMUtreQr47Iq/OtyS9lccQGfrGJyuBlJdxLri1q2boYhDMGMVOVoqrqFtDkq0SynLILrkHbIcoBm4DoRq3EuJm8ZpynKPzVmXmlfIt2RFAUAIQQqjGXXiWVVYIyBVECwQXW3aKEXrJVr02owJDEXQMsWZmulZEuvDbvlNVyBtXF0DoNKosgOWxbM6lo1MXNLq3Qx0DEAkOQrHWbx1q9rqkAIxaVxJDuCQDwrmAuUdg4wPmhRUSKFW22rVrNWiXmFxUFUgA5KLlxmJBXRgVOUdlWXLQxYwFDMxE4nRQVljJOPEwLAsIZoe7cKBTsQ9vS4ztBMM4ItnUBma6irOvPIUOm7VkAMRcbkuRIGXNkCtH0vJEsZ1leGsGAGdkSGYEgqraNPWnF2a7d0MZKXPD9LrRzAordS/xFliU8soMA6EsVgzzhlZA3YbYPK+KtuJb60Rbs5qALRPV22t4iFVUd1ZuSmMUAk6LzN27LD9baIXCLqFlVlcBZCiSjHDRUADGcQqnrMFZcaXMu8X/eC88OVjsr+wo5JYSSjW/wDQ3Mf/AGnXZFBUiRghRYOgU4z8C+yrqVM2JuBputFACll4AhhtSq8gfOJOvPWku6rYYMAQRhEHxcAVAHmxJBHbRlKiyC7B9l2Fbfilo10JkDJsiY9NVb7/AMte9W3uNG0Fvw/w171be41D0BanJ7o8kPv99GNyoPdHkh6T76MblXQo7S9HOq7r9njFKlSrnHpD27c+1YWrSt4uCYt9GVHC3m7jWsyBhr/30VgbIJtW+Xk05nTxR2CnF5reqNw9xEr7Oz7opMyazNG7sxXziqSJo23tfIPCkxqDKknsnsPmP40r+zg6iAfwoABHjegH2nQfnTj/AL/anNsjnTAjvoCw8UiJpshSyFBNiF4NgVXl9E8pBBGJ7OXoocN9xHMHmKLyFU7SumQ5rr6R2j2U1w1blys9GKcTQ5kbrVGTvrkn2vyrd6Zt/D2yQT4ZeWXbbuCeBgRWPvTZi6DGJUz6dKJHSfavql9h/VTFRuNVytqYUVeml2Of2I22LIpgvimOKDJp0DdZdlucANkP5aMtbvcSGtXDzHCLxEsRm0m0qkEgSCXB5agADU/efavql/H9VIdJtpH/AIU9h/VUOrf6Zpy/KMq3u/DwvUlbmhQ9WzZBjqchYZQSD81kiIM8qJ6tnIPUliObAbWygxocikAeyjf3o2r6pPYf1Uj0o2r6pPYf1VRz8Mjl+UDraDGFxuFJjBmcW9fGYpkAeXjrRC7A4DLKw0ll4GyM6cC2ynL+Se80v3o2qI6lI9B/VTfvNtP1Kew/qqrz+n/A5XlEzZa3baC2AAzxchFBMaqu1IBr2G0R3im2F8rlkBluAXVMg2yVAMTC22xHL56/lTDpPtX1Kew/qpfvRtX1Kew/qqv9/gcvyjsKUVx/70bV9Uv4/qpfvTtX1Sew/qq+Lwy2HydhSrj/AN6Nq+qX8f1Ux6T7V9Uv4/qoxeGGHydez0Bvk/w971be6uf/AHm2r6pfYf1VVtW/tpuIyG0oDAgnXkf9VQ22tGSo+SG6PJD7/fRjcqH2CzhbVSde37zNXs2ldGnlTSfY5k03UbXc8ZpUqVc49JYgfzNNSpViMDr/AN9oqJpUqAHSlSpUEipUqVACpzyNKlQBOmpUq1FRUqVKpJFSpUqAFSpUqAFSpUqAFSpUqAFSpUqAFSpUqCB6VKlQA9KlSrAcP//Z"/>
          <p:cNvSpPr>
            <a:spLocks noChangeAspect="1" noChangeArrowheads="1"/>
          </p:cNvSpPr>
          <p:nvPr/>
        </p:nvSpPr>
        <p:spPr bwMode="auto">
          <a:xfrm>
            <a:off x="368300" y="-7366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data:image/jpeg;base64,/9j/4AAQSkZJRgABAQAAAQABAAD/2wCEAAkGBhISEBIUEhQVFBUVFhYXFRcUGBcYFBUUFBYZFBcUFRgXHCYeFxojGRQVHy8gIycpLCwsGB4xNTAqNSYrLCkBCQoKDgwOGg8PFywcHxwsKSwsKSwpLCwsLCktLCwsKSkpLCwsKSwpKSksKSwpKSkpKSwpLCkpLCwsLCwsLCwpKf/AABEIAOEA4QMBIgACEQEDEQH/xAAcAAABBQEBAQAAAAAAAAAAAAAEAAECAwUGBwj/xABFEAACAQMBBAQJCQYGAwEBAAABAhEAAxIhBAUiMQYTQVEjMjNhcXORsbIHQlJTcoGhwdIUFiRiktEVNIKiwvBDs+Fj8f/EABoBAAIDAQEAAAAAAAAAAAAAAAAEAQIDBQb/xAApEQACAQIEBgMBAQEBAAAAAAAAAQIDERIhMTMEEzJRYXEiQYGRQ/Aj/9oADAMBAAIRAxEAPwDj937m666qgwGmCB2hGePvIj76uu9FnXAEAM1s3HDkKtsC4yCWJjsHtim2Xc+22rouLYc6EiRoVuIVnQ/ReaI2fZduVFQ7KWQWzbKsDDKbhugnFgQQx0IimElYJSd3mB/u3dkjCSM5gg+TQXG5Hli6kd86VLYujxe8lpuHIiSACRKZjtGsRpPbWjabeYZyLDDNrTQF4VFmAqKMtFxAUjuFC2d2beL5v9Q5cszQRwy4IiJ5cVWsiMT7kLnRkzCBpm4D1mCQttUYk8ZA8c9sRFVjovdyIhZBVdXQBmcZKEJMNIIOnZROy7t2+3a6pdmbHG6vLWLwUN87+QRWtu21tP8A59luNibTIFtqwBtILYIJuAqxCieY82lFkGKXc5793LmBbEQM9JGRFsw7KsyQCDJHcan+69yWBwGJVWm5bADOCVWS3Mxy84rTv2N4tbZP2V4JfE8QZVuOXK8LhW1Y6kE6mrBs22FbxfYi73LyXIYHqxgjLpDggyRpqCJmoyDFLuY69HWCsXGMJdYCVyJsnFpUtIUMCCfRE1fZ6IPni+K6XNc0MPaTPFtdD4p9Ensom5su8mJLbMxJS6hMcxfcux8bnJ081TNjeWTt+ynje6505G9bNpo4uQDaeejIMUu5i7TuRrYXIDiXIAEMQpAIyAMjQg6/3rVPQwc8+HrCsxr1Qt9YLsT2wR+dV7dujb7lu1b/AGVlW0IGIMmQASSzGPF5CBMmNaKKb0Klf2d4NgWOXzB87xvG7JqbIMUu5jp0fuFA8AghWjJcsWIUOVmQpYjXz1dd6MMEnTJXuK4lSidWqNJcGJl8Y7xFHLs28FUD9kOQVEzKnM20IYIeKPmgExJAiaXU7xxdTsxKO9x3Ugwxu4yPG0gqCCIINFkGKXcxrm6CApIHEuQggkakQwHinTka2Nt6GBVOBeVNoeEQIj9aAeBy0GJ1nsBrPvdHNrIUDZriwsEieMyTkZbQwQNNNKMfY9vO0rfOzvKshCmSnAqrET240WROJ9ylOiT8RLIALbXAcgQwVsSAe+fy76e50RcEQyEYI5bIBV6waKSe3nHfBNG3f21oB2W4VFu5bIZ3ZmW4wckuzE5Bhz/CmtHbVUA7Lc8S2rYu6FupkIZVpGhII5GewgGiyIxPuAr0RvGBioJdkALKGLJ4wjuHfy1FMOidznwYwpDF1wORKgBuUyrD7jRIt7dnbc7O3g2usOcE3uYMtMDsqWwnbLYQfs78ChQyu6NAdrmpVtQS8EEawOVRkGN9zP3duDrby2zIkkEgZEQCdOzs58vup947h6u4VEleUkdsAspIJBKk4mDzFXWNj2tbl122dmF0OHXVRi7ZEKQZWCBHo7alvi1te0FCdndcAV0JM6zJk+NMy3aTU2QYn3LH6Koy2+qZ2a4rOA4RFVbbMrZNn/KTQ56LvEiICB2LMoEFmUY66yV07deVSS1tiqi9Q3Bau2ge8XmZix15jMx6BSu2trNrq+oaMLaT2xbdnB58yXIPoosgxPuRPRS7wwFOTY8LKcTjlDEGBoCZ5aHuq1+icBNcslRjhiVGd42tDOugB9POKMvby2xiD+zHxy7As7KcrbWmQAtwJi5gLEUKdo2kBVTZsVVbagSx0t3uvkknUliQfN3UWQY33My9urFmWORI9hioHd3fU7+7dpZ2bqnBZi2nLiJPf56rO59o+rf/AL99DSsCm76mVnT1POlXJPQXPordaA2LOg8lb+BaNW2O4eyhN0+Qs+qt/AtHLT60POPqYsAByHsFDf4mh8mhcd4xCekE6n7gRVG8ruTC380AF/PPiqfNoSR6KsUaUrVrtPDEapULrFIuTeSjx7ZQfSEMo+1Gqjzx7K00tqRMA+ysRrwFE7j2qCbR5eMnmHzk+4kEeZvNUU693hkTUopK8TXWyO4ewVMWh3D2CnWpimhYj1Q7h7BS6odw9gp719EUs7KijtYgD2mud3h8oWx25Cs1091saf1NA9k1nKcY6ssoSeiNrbb9q0he4VRRzJgAf97qxT0z2D6xf6G/TXE9JemD7YETAIitkBJLEwQJOg5E11t7dGxJcS3+zKzsuQAC+KCFPjMMjrMCTANY85t/E35SSzLT0x2H6wf0N+monpfsP1g/ob9NWWty7ASo6qyGYsFUlSzYsVJGLGeX945VSm7tgLOG2dFCMys7YBQy4/zzBzUAxzNWx1PBGCHkY9Lti+sH9DfpqB6V7F9YP6G/TRX+D7tgnDZ4ESZXTLlOvbUhuPd8KRbscXi8uLWNNdddPTRiqeCMEPJnt0q2P6wf0t+moN0o2P6wf0N+mtPZ9x7A+MWbILDILwloIJ+axB0B5E8jVdjcuxOeHZVKBmU3IGIKTkdTOOSlZiJ9tClPwHLp+TNPSbY/pj+lv01A9Jdk+mP6W/tWle3fu5SvgbRQrcYuIKqLUZAwZniFX/4Hu/6uxyy7PFiZ592voq3Mn3RHLh5MNukWy/TH9Lf2qs9INl+mP6W/tW6NzbAYK2bLLxZOsFUxXLiM6ae+rrfRvYmErZtEd4Gmmh/Go5lTwRyqfk5lt+7N9If0n+1QbfmzfSH9J/tXVHovsn1Fv2VE9F9k+ot+yp5lTwHKpeTkzvvZ/pD+k/2qDb3sfSHsP9q649GNk+ot+ygd99HtmXZrzLZQFUYggaggSDQ6tRdiOTTb+zIhSJEGeR01qu4g7hyobcvkF/1e80Xc5U1GWKKfcUksM7dmeGzSpRSrmnpD6U3T5Cz6q38C0atBbp8hZ9Vb+BaOWn1ocB9TMhzL3D3uR9yQn/E+2pdYaqt9v2n+NqnXHm/kzrR6UKoPtq2SlxiFCMJntU8LDz8JOnmqdMyBgQdQec8oqqdncs1dWH2/5R9mtyLYe6e8DBfa2v4Vze8PlD2u5ITGyP5BLf1N+QFat7oFbvWVuWG6u5EMrSULKcT511B7x5q47ee6L2ztjdQqew81b7LDQ0zUnV+xenGnoinadre42Vx2c97ksfxqmlSpXUaStoSTmPTXsW3bpF6AzEKIMAKSCrBgysdUbSJHZXjqcx6RXrO/druKALM5IOueO1LZHBrzy1EeamKGjuL1tUF7JugW3DZEwLgggf8AludaT9x0HmqD7iQi7rrdfMtAyGqNiD2rNtedZF/eF47S5sszDTBZYg5bMWEoeEL1mMtMg6dta2676m3mrvccWwXRmOWYEmUPiMTIiB6KZTTysLu6zIv0el2Y3H4iIEA4hbq3VUeYFYju9tWbNuTq3yVzrlkCqkGbjXhHcQznX89aBbeNy8bKGArPbyKZqCHsu5tzIIKsF7e1ZjUGe07ye1tF75yzb4YZmC9SWZ0APIFdRGs8waLx7BmE7BuAWnRg7HBAnIDIAQM48aNSNJE840pNuASIuOqq9x1AiVa6GDQ3OJcsB2GKEsdJLjFBiurspIk8iuLYhtAVJ1BaCB2a1fuberXDbUwvBbJDljcfK3kWUnnDcJnXQzFCcdAeLUiOi4xYG4xyF0EwJ8Miox9PAD95q69uANlLtxEudB5Q2jYyHmxMx3+bSs5N43EDXCcmI2swS+PgW8GpWY1GgiNI51btXSS5bBBFuc3UEkqhxRHHNtBxkEyfF89RePYPkH29zKEupkSLiqpkA6LbFvlyMhRzojYtk6tAmRaJ1bU6kmNewTA9FZQ37dYcK2xNwIAS0qS7LLgGYgK0+c8+dQ2jf91TdAVGwa4ugaVwZAGbXk2Z7uXbrE3iFm8jdNMRWPd3ldW4ycGRe2pJzKDK0zllEiBksc+3vqzdO83uucsVBtWnCwZlwS2p5gERyqcS0DCzQNZ3SD/KbR6p/hNahFZvSH/KbR6p/hNRLRgtTidy+QX0t7zRd3lQm5PIL/q99F3Pypqltr0I1N1+zw2lTUqQPRn0puryFn1Vv4Fo1TQO6z4Cz6q38Ao0GugtDz76mZKiCw7ncf72qVJvHuD+efaqn3mmLCuNUyk0deGcUPSqPWDvHtFLrB3j21QubXR9/BuO52/3BX/5GtDadnS4pS4qup5hhIrJ6P3ARdj6S/AP7VsBq6tLOCucyplNnE77+TYGW2VoP1bnT0K3MffPprh9t2C5ZfC6jI3cw/Ed484r27Kh9u2G1eTC6iuvcRyPeD2H0VnU4ZSzWRrDiGsmeJpzHpFe3PtKJGTKs6DIgSfNPOvN+lvRVNlKPbYlXeMW5rAnxu0V321bDN1LmSjgNtldclZSwfTUQZUd9ZUoOLaZpVlGSTRPZN6oyyxFvwj2wGYatbcppMTJH40QdvtjIG4gx8aWXhnQTrprpWJtG4y9tk/aFClrrERpN24LoJAcSVMjWRB5TT3NwKes8OgybMASAj5O2aRclGlx4pA4eWpra8raGVo9zS2rfaIrNoQGtqpzSGa7GOoJxGskkcgSJqzZ95qbYdytuSRDOhEqTyZTB5T394FZv+DrJ8Ohl9meSFknZgImGA4sR3RUrW6VVgwvWiQb5IYAoU2hw7CM+YIie0aEUfLsVtE0r+9LSBy1xeCMuIErJgAgajWnXeCHOWAVcZYsmJyEjk2n3xPZNY207kDNcZtpQl1ZQW5gdat5ebxAxxgAaa86uubvU3GudfbyNy1cHLENaUpBGckEMe2QR5qPl2Cy7mod42gQOtSWggZrJB0BGus9lRv7Lbu+NDY5IYY6ZAB0OJ7dJB81Yp3AmLAX7eqBTovPrzfJEPoMiQB2DvrdsES3GhLMSMYGhjmJOR89SrvVEPwy8LAAGgGgA5Ad1U2tmVMsRGTFm1JljzOpq+KYirgQNRNSNMRVbAVmszpD/lNo9U/wmtQ1mdIh/CbR6p/hNVloWjqcRuTyC+lveaKehdy+QX0t7zRT8jTVLbXoSqbr9nhtKpY0q556M+j91HwFn1Vv4BRq0Bus+As+qt/AKNBro/R5+XUzNvWh1t2e9dP9C1K2qjkq+mKa55W56V/9aU9cer1s61LoRJmHcPZVRsr3Cp0qzuXNDcCgC7H0h8C1qzWPuY+V+0p/2x+VaYNdWiv/ADRzKvWy4NT5VUGpZ1qZ3OU+Ug+CsetPw1h/LXYDrsS45MWuxyIAi3kYnVo0A7zzmK2flFPgrHrP+NZvyvWWJ2EgqFU3maY4sVtmBOkcyS3CACW0Gqr65fgzHpicPuzddu0QWtrPzc1DKBAeSSupgyO2GBiWENbS25IiCZcriFkwwGUAgeMRHPXtlsjDOPFOryZy1yZiQucGCw+fJJBJBOSorSy6uWEDTsg6akTMCO2NQxJyUMVqjQHTYV14UYyzFsViGIGIBkRDwBLHikzAKm2gqriTaQXNHUMoLZEqS4nJljhkaHtJNS2jZ+S4nMkHjEkEEKQFZsisyDMkkEfMuG4He2hswc8lk5AmFd/FkoohkA0kmBqBI1rREFmz4oVTELxAgABlmCvCw04tAHkknhBUnV7Dji6tV+aTKgwjSpAIAPi9kQeECF0dbTfCaNoDAklWYllOhXkYRjAkq6kBZQuQ9nDmQCeWhIkNDSMvGVgdT2gsx8e2K1iVYMbLJi4FrG5lmWClSSpCE+YleInXEXCYET1HRRJ27ZTiQcyYYiVYI+TKeZaLoZl7evP1MDH2vi8WIJliugBVlLZoBwnhUtpABRNYIrY6Fn+L2YEAFXMji0IW5HCJAgu3ECRLXA0G6oqxVnrRqFTqLVmVImoNU4qL0ARis3pIP4TaPVP8JrRBrO6SH+E2j1T/AAmqy0ZMepHC7l8gvpb3miXOhoXcvkF9Le80TdOlM0ttehOpuv2eLUqVKucejPofdZ8BZ9Vb+AUYpoHdh8BZ9Vb/APWtFq1dFaHn5asEfylz0r/60p6qtNLXT/OR/SAvvU1bXGqO82denlBCpUqVZlgndR47noQ/GPyrTDVk7uPhH+wnxXP7itINXW4fbRza3Wy7KllVOVLOtjE5j5Qj4Ox6z/jVXyn2yx2QAAgG4W14go6olgvNojmSqrzJUhWWfT4+Ds+s/wCNT+UZhOyAmNbkAkYlh1eOjEgkHl4O60+KkwQo+uX4Nx6InFGxkF7CIOkLAU5OpML80qsnELKyFhEuXbJaAjsXkYkEQ2RieRlW1JgYsWhVvBnu3CgeQqKhAOpUl4wVSpI6oAEwHdX1JVUnBp5LbLryOSieIXD2qGyAYDSVBRPFXG0+CvbhFge/s+jBDDHLGZGPBBXUZ4yCuoLYiCSwZKns+yC2pxKIYm48WwCSfnPd4QC2US48wfklLM0hlC4cIckgBUK66EusYKuIOUjnKAu5Sg5g5ur4lvB6XYcljBwu3cTwywQKYE3XgVdEALbMikrMozErkeHEnIqJfEDIliBdZQSWDWG1MXY8tCQ2JBOKjk2LdzSwPzYJBI0CW7ru9bc6sSyCVcsj3FYcsrjXGuKSNJXA6nUVXftiVKMjZLwKg4uGTGI4oUkxgpAkw1sli+qBkV24gDsYDhmcgdYgjjEHLTmCG53DCbHRIFt5bKxIHG/bEjB9NAFJIKnHuErwwWwFUtCwGwPByOTkAFByOZSAbchjjiAVCodzoRH+IbOSdesuKdTLMqEmZIJMaldNdTZtniN/ooz1nad5Il21bMzcJAI5CBPF3SRA89A/vLbycMrjEuPmmTbuLaIAUyCWdQJiZ8xq/bNyrcZmZjkTbKsAs2+rbIBJHaZme80OejFsm4cnm4WLxiJLP1qnlzR9VPZJBkUu8X0Cw/YRc3piyC4hTN8ASyY+TNySZ5QrD01ZsW2i6uSggZOusGcGKEiCREg1E7uJNsvcLm25YSqCSUa2QQB3OT6alsexi0pUEkFnbWObsXI07JY1OdyHaxbNZvSL/KbR6p/hNaRNZnSI/wAJtHqn+E1D0ZMdThdzHwC+lveaJehNznwK+lvfRTdtNUttehGpuv2eMUqVKucekPoHdjeAs+qt/AtGBqA3afAWfV2/gWiXPCfQfdXR+jzrzk/YNsHk1PfJPpOp/GiKG2NvBJAnSrYY/RHp1rhvU7a0LKVQNhvrB7KZSw5gHzj/AO1AF2yPF30of9rL+qtINWSrw9s6jUj2qfzArRyrp8K7w9HO4lWn7LZpTUMqWVNCxzfTw+Ds+s/41L5Sr+HUEMFbC8BLMCQerBCqmtw+YwveRVfTk+Ds+sPw0N8rO3tb/ZgCVzF4EhrigCbXjYXbYjXty9FKS65fg3Dpj+nMdceFgH6tRzxuYlj83N1t4zBOCtcXza1WQGUKoJUEkwtxAZgR4FSAOc4nE8mTkaHSxbtKrXFUctWVBr3zesISOUeEPp51W+2LDMOqBjWFtZ4SdR1VxoPPWqo2sGX3uBIUajTytm3bx8YAsGYTmZkFW5ys61ddv8BGWQPE0K3V6HXQqLJ1+eHRtOdB7GyXY6s3bpIhjca66+gICvb9K09E5GzckOqGNVt2rSPyBhip2a6PTrV0VY17eFsAy7IugBLOCBPzSdoNtdf/ANBWVduKpMXFNpgsrNhkDnk3Pag8x87GO8VNts6tho6E6lyiK7ebP9pV/wDdTbVvFiDF2406wXusZOvL/ECO3nWiZRlSBy4KFWUxmRLcE8iLZ2jTQaMOr08Tu6HoW4/xTZuKQSSpkQ0W3EKQzK4WOQucOsW11jnV2xxbIuOYMyWuToNZAuXbmDaDVbcjvrofk723Pb7Mslxs2GYINzAW2jJ0vk3FkadYmk6Ecqu9CrPa6VIUmrMgY1BmpFqgTUAOKy+kJ/hNo9U/wmtM1k7+P8LtHqn+E1SWhaOpw26PIr6W99FtyoPdB8CvpPvNGNypyntr0I1d1+zxilSpVzT0h75u0+Btert/AtFKaB3cfA2vV2/gWig1dJLI84+plO7rXAF10JXn3Eiijsr9je6qNj5P9t/iJotL3fXEaSbO1F/FFX7G/wBI1YNj72J/D3VPr6Zto7qMicwW5aAKkfTT8XA9xrQDVn7UeGe4qfYwP5UZNP8ACdLQjxeqLMqWVQmlNOiVznump8HZ9YfhrV6c7attLJaxYv5M4i/jCgJmccvsyTyVVZjotZHTM8Fr1n5VL5VNqZbOzKnjvdKqDiF8WZckGFWM+6VBMhYKi3X+Da20zFsdJEU5LsOwDuK24bTI93D4h5xENMdXcxe18oDktGzbJCmCQHGogGQTI1K8x26gGFbB63wSHUIMZYyXNoEEssmTdeFCwNCyHkLbLXas4riUAJBOBMhdYCwAWIB5wJZuEASFdjBEpiZ04+UC61sk7NsotxBNwXMYxDHh1J5gwATjBjmQGflCTDh2bYOrjXwT4R6LYYR9/wBw5Vz+8LjqclAJAJljAXikLaVZniGriZeQhZle41e17L1iKTAlpabQVteUdZLNB7SwPfVWkF2dlb6V3Lb4/sWx2xA5WijcR4TizKIJOgYqx7FJqez9NrrkoNm2TrA2JU2rmrkwAmuROniFVf6KvBFc9auFbdoButRhoBAKKwhgAsKZMzGD6EMFGrUpuxBfEZIRGaBU1U96QFdCcW0hSCIKcNw5ssdSOml1WCnZtjCtorC25UuQcVMNEkq3KclBKZlWQaG5elLXdos52dlWWCqy2WLgsVWFcMQkhwMhKzodHRn4i/tJZ7y3QCCApLa5yucljBYFoZXPHohbwkZ6nR2wybXswYYPnbLqxAdWzgqZ5tAyENLI4nMh8qOTNLZHsuVQZ6hlTE1YoSJqJpqrc1BInes3f3+Vv+qf4TR1A7+H8LtHqn+GqS0ZaOpw26PJD7/fRjcqD3R5Iek++jG5U7S216EKu6/Z4xSpUq5p6Q913a3gbXq7fwCiQ1Zu7dqHVWgZHAnPkeEciNKPmulCSksmedmnGTuiexnx/tt+X96IofYzo32z7hRFcSp1v2din0IVKlSqhcq2oeDf7J9sVcG7abGdKo2V+BPsj3U9wbzaEeM+mE50s6rypZV0RAxOmJ4LX2/+P/8Aat+VJFazYBjV3EwzNBSGxA0nEnnz8X59D9LW4LX2/wAqt+VAXjb2XqJzF1u4CCuIMnkwZlxPY0N82lP9mOLaX6cAyN1he4RgAGABOTMJUch2AgL2BXV9cCKItIzDJwQGIxQgjOVUWxhbghQtxGKAz4S1bJl1KPdtBEgBYOIJbUspWSx7cepuR5l2z/8APS/bL2jPcNw89GITmWYqY8UnIlo8U3Lsf5YU0zIzt7XgAXhnPjEk8xigWWDDhgKAFxDApEWzbRjLG8iIDoCuhbKVudUxcXbbmTyW23IwCVYAMgNA37xWCVQ3GdcUYQpfIgC4OxJDAqPo3E0FtDVO8LuXWAEk9UIdubNdDINOzNbwux2FiOw1myUbiXnHWLC6lXYc1a5iQ1xBOkwS4nXsghcRbnWRZurroJUkNAYkFTIxJDq2hGqxOjADE2rbXfabagxihYsCdJlydO0xEV02yIgdpjwgVmkSuN1cgG82Sux7YC99ZMuh4RyJjVSGXXUEzqDr87muvK5BZkFafRyweu2XJWFwXLWWUFsbTdVkCp7AUtuBIxGytqDkM65sxdVZJ5NoQWI8bIEDikFSWA4uBiknZlyN3Uh/adjnHhvWuYUyNArA2tAYkBx4NweFgPBJRmq0PWs6jNZG0XmXaLpGRmwgTRivWl7g+yPmSe6s++LvVW+o6wXerfrcspLdX87LTPrIiPdUOdgUTp5qt65zeanFzY62OpbLyk55JhE69Z48x2c+ytjd+zMiEM2UszDmQqsZCAtqQPPUYrshoJoHf3+Vv+rf4TR9Z+//APK3/Vv8JqXoEdTh90eSHpPvNGNyoPdHkh6T7zRjcqdp7S9CFTdfs8YpUqVc09IezbEvgregPg0kd/COYIg0Xs5IgawdFJ5g88T+VC7CfBW+I+Inix9Ac6IfIoVHMzE/SUBlOn2SPvrClVdOV0K1aaqJph2xEYAn5xLa/wAxJH4RRIND25VAAp0AA5Hl7qmqs3JY++Ko83cslZWLaVVtn3D+qfdTKzdoM9gEf3qpJbQlgwI7iw9jEVetwxqpnu/LWhLb6v2cR0PnAb3k05wnXYU4tfC4RNKahlSyrqWOWY/Sk8Nr7f5UvlaDGzsyqJL3HXkxaHtlSFx7SDjMci3fBh0o8W19v8qN+UXLHZSq22i4/ldVEpzKa9Z9kgjvpT/Zjq2kcK9sIUhgSEUacTZSWAmCHZjxacPEFGaDVXrgGOJAIKlYhgIYkeMWyAxBJ1kjn45u3Pu4IoZWUOZye7cSVGmThTieQ8Xi5a0MNrthGCMDlGbaliugXQ6hZGQzx1g+EYK6NMzM/b959YwUaMAylyFDcaAMA3MeCVV5xGbHysgexu9rl9bSktqC6qIMyQqieROZGR1m4oOs0Qmy22cQuq6KqzzdpLNrxEk89JxAEABhq2thIVu9iZ0MHQyIUKSPmmAO1BDQLOTJRn2tjL3CoQjLt1jq4DhkHaDbdWnuINdHsti4NqLMRgbWbIfFthLq6P3xiyH0Ch0vKphW4zInh4j4zExq/McgARcYDhdMLbLqUu22aGZLYYLx8JaCGduCWVAJZgGEEAggurWk4wbjqbQSbsy82GtQGGIJ4g2qLcGB8oCOZQHxg4IWMCod9Tdtkjal4GPhrdycYHFcUdYwuKnEZ8ZbSsZ1du3nrm1Q4XrgltVwAuWEv3Li8iXDjUACAoWAO6tXclm111iWtXCt211YWzsyG2S4kg7M/CYJ4WEa8qrByaWJWZo0vo9OmmmkKatDMeaRaozSmoAeaA3+f4W/6t/dRk0Dv3/K3/Vv7qh6ErU4rdHkh6T76MblQe6PJD0n30Y3Knqe0vQhU3X7PGKVKlXNPSHtexKOqterT4RVrfN+0fhaqth8la9WnwirykgR2Ov+6U/5UmZfZo2LkqDRF1wiz7PSaq2W2FHo99RuyzAnkOX96nQqy+0sCTTWlkzVb3SSB2+7zmr8go89SBG7qYrM2jS4f5lB+9dD+BFaFq5JY9g09J81BbwXRW7jB9Dae/GtqMsNRMwrwxU2ivKllVWdLOuycUzOkh4bf2/yrf6Yblt7RbtdbctW1R9DeEqWcBQo411Meea53pC3Db+3+VbXygIp2a1lMdcvKJJ6u5C8iTJ0hQSZgBpxKT3mP09pGBf3FZNoW123ZAAC3C7IMScCY617eJIx1TWImhNo6LbNgqnbNmtlGxYpetqCxE4ECwAryAfpDzTWQtrFRloOE46axEZQYHMaBuQgs4lkr/b1EhAVOrAjECInEDGEURP0P5Fguujb7hhR0O0dGFUk/tmyJ1aBGBYgIvYGM6MZOpIBkyhmq36Km5qdv2aD9WsrAACrJyBEKByiNIiAMbZdtZGAbIgZNJKBsgYkyrmcuYIeAeyQQZY2m47txNIGqghcde9DieXmqjkybGvsHRjZVhrm2WrnViGl/FJOUcZbFS3ESwJJJIxOtFXt328oXbdntm2T4tw55XdcspGDNrxAEt2ljrWQdsa2cmtsWAls1XRe0ziCV5AjWe+s7by4bNcSJiAAuvjzxEhR4qlWnRvCQCs5cwk1tk6MWFk/tuxluZJxbEQzyCxzBgO0h15E9mm1su57XX2GG2JcwdWKs+UlWEBFYkrxECcjzHeK4rZl+fDAAw6M2oOuqywIIPzSQQVJDDEta29yXido2ckmDcQCRGuQ0MECeFjoBMNpwuluuK5N2en000001WuSSmmmmmmoJJE0Bvs/w1/1b+6jKC34Y2a/6t/hNQ9CVqcbujyQ9J99GNyoPdHkh9/voxuVPUtpejnVN1+zxilSpVzj0h7XsHkrXq0+EURlAPmg/wBJDflVu5d1hrNprms20hZMAYjU95oq7umNbZjQjFpKmRB15r+PopXCzBvMjdvxook/hSAc84Xv76rXacAFcFSAB/KY0kNyj061KHbzDzVAFouBBA5+0mqnuTz9g1P3mrLWyqOf3xzPpNWDZw2gAA/E0AU2rjEcKwo0BPL7gKa7bLW2HaQY9MafiBVm1XYhF7dB5u+nJ1AH/QP/ALRoyTIS5IB79fbrT5U18Yuy9kyPQ2v4aj7qhnXoKcscUzz9SOCTRnb/ADw2/tflW/05eNlUjUi4ANRze3ctgAHVy2WIQRkWAYhMq57fp0T7X5Vv9Nsf2dA+MG4RxARPUXoy7QnYxUThnyEkJPff4PUtpHn9kZxiMso5E3DxYiBEBpLpBkZZJy6wdSjsiKVE6KQxMsAcQrABl4islGkAEKQ+kDqjkIgQboBMMIAuur5hrYUeLcYPcQt2XLrxo4ixLYxDlZLspJPIh32YNHcGG3XtOwOq9grSRJltkNZItiBOqtKglQLamVxi82IIOVsopUlmarVFcFSwWYGpVTxgtCgZtlau6iB4N2gDEPpW7VxlW5ai7dIt4lsYN+dnugQYHFds7SBrqdotjQvU3tSFKvAJGAkDIAXRhxkZMqX2t3LWtxXtqwRw0VkyAHZdrZHYyQmjCDIEJm1wIxDeTBbSCZEYZA1PYGNsgq5IOoyY8GJuWyoJ0KoU2gajxAw/8pFVpuJrYLIGHWOQ7su05EMtxGVc7YSSHbUkuZhVkkG/aVDW2d5X52UzPW3VuOyr2rleAHeuo0aaxALeyQxxVgWAVkMLPFiNG4cpUpBjitt81DmTuSxG02SDIztsDjJZGZTM9q8aSeak2j4z3aCsXfBcchyqhk7chhkQOZY5InmKN560d2R+0WMYxN1WkEAhy7FpHnJuDHti8ewVVMk9GmlNZm075CMysvJrYEHmtyeM6aAYtPopf4rxKCAAwuFTkeVtlUaY/OyB9HfV7o0szSypZ1lbPvVrglEBPVq5BaPHBKqDjqYU66DlUNn36HuIir4wQji4odC+RWOSxBM9ooxInCzWZ6A30f4a/wCrb3Grdh2rrEyiNWETPisV5wO6qd9n+Gverf3UPQhanJ7o8kPv99GNyoPdHkh9/voxuVP0dpejnVN1+zxilSpVzj0h9Ebpg7PY9VaH+xaLisrdrEWbJGng7foPAvOi33gBoQf+91YJr7F5LMjvS3whuRmPPWTgOzT0aH2iKJ2vbDcPmHIfnQ5qjeeRKXcr5nUkgaDIk+81JWZSChjXUfNOnd2ekU3cO8n8zUv+/lVSSey3s2ntkiO0HurTWzAJJ1P4DuFY1sEHJTB1GvIiZ1/vRez7VJ4ziez6P3Hv9NSBVvW3xIe8EeyCP+VB1o71XgB7mH4gj8xWdXY4OV6duxx+MjapfuZm++Sfa/Kuh6aXCNntwVBN5FUMAzOzI4W0gOhLmFM6Yl5gSa57ffJPtflXRdLb6pYtMwZgLyyFnkbdwGcVJxgmeQIJBnxThNtVZNK5vRzpxOWs7OUwfxyxts2MkgBxc4SdS7DY056s1wCJaKGe++QTIKAqLAVnV4RFUpOjMUtreQr47Iq/OtyS9lccQGfrGJyuBlJdxLri1q2boYhDMGMVOVoqrqFtDkq0SynLILrkHbIcoBm4DoRq3EuJm8ZpynKPzVmXmlfIt2RFAUAIQQqjGXXiWVVYIyBVECwQXW3aKEXrJVr02owJDEXQMsWZmulZEuvDbvlNVyBtXF0DoNKosgOWxbM6lo1MXNLq3Qx0DEAkOQrHWbx1q9rqkAIxaVxJDuCQDwrmAuUdg4wPmhRUSKFW22rVrNWiXmFxUFUgA5KLlxmJBXRgVOUdlWXLQxYwFDMxE4nRQVljJOPEwLAsIZoe7cKBTsQ9vS4ztBMM4ItnUBma6irOvPIUOm7VkAMRcbkuRIGXNkCtH0vJEsZ1leGsGAGdkSGYEgqraNPWnF2a7d0MZKXPD9LrRzAordS/xFliU8soMA6EsVgzzhlZA3YbYPK+KtuJb60Rbs5qALRPV22t4iFVUd1ZuSmMUAk6LzN27LD9baIXCLqFlVlcBZCiSjHDRUADGcQqnrMFZcaXMu8X/eC88OVjsr+wo5JYSSjW/wDQ3Mf/AGnXZFBUiRghRYOgU4z8C+yrqVM2JuBputFACll4AhhtSq8gfOJOvPWku6rYYMAQRhEHxcAVAHmxJBHbRlKiyC7B9l2Fbfilo10JkDJsiY9NVb7/AMte9W3uNG0Fvw/w171be41D0BanJ7o8kPv99GNyoPdHkh6T76MblXQo7S9HOq7r9njFKlSrnHpD27c+1YWrSt4uCYt9GVHC3m7jWsyBhr/30VgbIJtW+Xk05nTxR2CnF5reqNw9xEr7Oz7opMyazNG7sxXziqSJo23tfIPCkxqDKknsnsPmP40r+zg6iAfwoABHjegH2nQfnTj/AL/anNsjnTAjvoCw8UiJpshSyFBNiF4NgVXl9E8pBBGJ7OXoocN9xHMHmKLyFU7SumQ5rr6R2j2U1w1blys9GKcTQ5kbrVGTvrkn2vyrd6Zt/D2yQT4ZeWXbbuCeBgRWPvTZi6DGJUz6dKJHSfavql9h/VTFRuNVytqYUVeml2Of2I22LIpgvimOKDJp0DdZdlucANkP5aMtbvcSGtXDzHCLxEsRm0m0qkEgSCXB5agADU/efavql/H9VIdJtpH/AIU9h/VUOrf6Zpy/KMq3u/DwvUlbmhQ9WzZBjqchYZQSD81kiIM8qJ6tnIPUliObAbWygxocikAeyjf3o2r6pPYf1Uj0o2r6pPYf1VRz8Mjl+UDraDGFxuFJjBmcW9fGYpkAeXjrRC7A4DLKw0ll4GyM6cC2ynL+Se80v3o2qI6lI9B/VTfvNtP1Kew/qqrz+n/A5XlEzZa3baC2AAzxchFBMaqu1IBr2G0R3im2F8rlkBluAXVMg2yVAMTC22xHL56/lTDpPtX1Kew/qpfvRtX1Kew/qqv9/gcvyjsKUVx/70bV9Uv4/qpfvTtX1Sew/qq+Lwy2HydhSrj/AN6Nq+qX8f1Ux6T7V9Uv4/qoxeGGHydez0Bvk/w971be6uf/AHm2r6pfYf1VVtW/tpuIyG0oDAgnXkf9VQ22tGSo+SG6PJD7/fRjcqH2CzhbVSde37zNXs2ldGnlTSfY5k03UbXc8ZpUqVc49JYgfzNNSpViMDr/AN9oqJpUqAHSlSpUEipUqVACpzyNKlQBOmpUq1FRUqVKpJFSpUqAFSpUqAFSpUqAFSpUqAFSpUqAFSpUqCB6VKlQA9KlSrAcP//Z"/>
          <p:cNvSpPr>
            <a:spLocks noChangeAspect="1" noChangeArrowheads="1"/>
          </p:cNvSpPr>
          <p:nvPr/>
        </p:nvSpPr>
        <p:spPr bwMode="auto">
          <a:xfrm>
            <a:off x="520700" y="-5842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TextBox 7"/>
          <p:cNvSpPr txBox="1"/>
          <p:nvPr/>
        </p:nvSpPr>
        <p:spPr>
          <a:xfrm>
            <a:off x="0" y="487362"/>
            <a:ext cx="9144000" cy="3170099"/>
          </a:xfrm>
          <a:prstGeom prst="rect">
            <a:avLst/>
          </a:prstGeom>
          <a:noFill/>
        </p:spPr>
        <p:txBody>
          <a:bodyPr wrap="square" rtlCol="0">
            <a:spAutoFit/>
          </a:bodyPr>
          <a:lstStyle/>
          <a:p>
            <a:r>
              <a:rPr lang="en-CA" sz="2000" b="1" dirty="0">
                <a:latin typeface="Bookman Old Style" pitchFamily="18" charset="0"/>
              </a:rPr>
              <a:t>Fingerprints are an excellent way to identify suspects and record important clues found at the scene of the crime. A good detective knows how to dust for fingerprints and get them on paper. </a:t>
            </a:r>
            <a:endParaRPr lang="en-CA" sz="2000" b="1" dirty="0" smtClean="0">
              <a:latin typeface="Bookman Old Style" pitchFamily="18" charset="0"/>
            </a:endParaRPr>
          </a:p>
          <a:p>
            <a:endParaRPr lang="en-CA" sz="2000" b="1" dirty="0">
              <a:latin typeface="Bookman Old Style" pitchFamily="18" charset="0"/>
            </a:endParaRPr>
          </a:p>
          <a:p>
            <a:r>
              <a:rPr lang="en-CA" sz="2000" b="1" dirty="0">
                <a:latin typeface="Bookman Old Style" pitchFamily="18" charset="0"/>
              </a:rPr>
              <a:t>Fingerprints are created by oil and sweat that collects between the ridges of skin on your fingers. When you touch a smooth or flat surface, a small pattern is created on that surface. Every single person in the world has a different set of fingerprints. </a:t>
            </a:r>
            <a:endParaRPr lang="en-CA" sz="2000" b="1" dirty="0" smtClean="0">
              <a:latin typeface="Bookman Old Style" pitchFamily="18" charset="0"/>
            </a:endParaRPr>
          </a:p>
          <a:p>
            <a:endParaRPr lang="en-CA" sz="2000" b="1" dirty="0">
              <a:latin typeface="Bookman Old Style" pitchFamily="18" charset="0"/>
            </a:endParaRPr>
          </a:p>
          <a:p>
            <a:r>
              <a:rPr lang="en-CA" sz="2000" b="1" dirty="0" smtClean="0">
                <a:latin typeface="Bookman Old Style" pitchFamily="18" charset="0"/>
              </a:rPr>
              <a:t>There are three basic types of fingerprint patterns:</a:t>
            </a:r>
            <a:endParaRPr lang="en-CA" sz="2000" b="1" dirty="0">
              <a:latin typeface="Bookman Old Style" pitchFamily="18" charset="0"/>
            </a:endParaRPr>
          </a:p>
        </p:txBody>
      </p:sp>
      <p:sp>
        <p:nvSpPr>
          <p:cNvPr id="9" name="TextBox 8"/>
          <p:cNvSpPr txBox="1"/>
          <p:nvPr/>
        </p:nvSpPr>
        <p:spPr>
          <a:xfrm>
            <a:off x="0" y="30162"/>
            <a:ext cx="9144000" cy="523220"/>
          </a:xfrm>
          <a:prstGeom prst="rect">
            <a:avLst/>
          </a:prstGeom>
          <a:noFill/>
        </p:spPr>
        <p:txBody>
          <a:bodyPr wrap="square" rtlCol="0">
            <a:spAutoFit/>
          </a:bodyPr>
          <a:lstStyle/>
          <a:p>
            <a:pPr algn="ctr"/>
            <a:r>
              <a:rPr lang="en-CA" sz="2800" b="1" u="sng" dirty="0" smtClean="0">
                <a:latin typeface="Bookman Old Style" pitchFamily="18" charset="0"/>
              </a:rPr>
              <a:t>FINGERPRINTS</a:t>
            </a:r>
            <a:endParaRPr lang="en-CA" sz="2800" b="1" u="sng" dirty="0">
              <a:latin typeface="Bookman Old Style" pitchFamily="18" charset="0"/>
            </a:endParaRPr>
          </a:p>
        </p:txBody>
      </p:sp>
      <p:pic>
        <p:nvPicPr>
          <p:cNvPr id="3084" name="Picture 12" descr="http://library.thinkquest.org/05aug/01609/fingerprints_clip_image001_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3" y="3717032"/>
            <a:ext cx="2295525" cy="194236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library.thinkquest.org/05aug/01609/fingerprints_clip_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188" y="3717032"/>
            <a:ext cx="2393624" cy="194236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library.thinkquest.org/05aug/01609/fingerprints_clip_image001_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415" y="3717032"/>
            <a:ext cx="2357611" cy="19415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22712" y="5795874"/>
            <a:ext cx="1220206" cy="584775"/>
          </a:xfrm>
          <a:prstGeom prst="rect">
            <a:avLst/>
          </a:prstGeom>
          <a:noFill/>
        </p:spPr>
        <p:txBody>
          <a:bodyPr wrap="none" rtlCol="0">
            <a:spAutoFit/>
          </a:bodyPr>
          <a:lstStyle/>
          <a:p>
            <a:r>
              <a:rPr lang="en-CA" sz="3200" b="1" dirty="0" smtClean="0">
                <a:latin typeface="Bookman Old Style" pitchFamily="18" charset="0"/>
              </a:rPr>
              <a:t>Loop</a:t>
            </a:r>
            <a:endParaRPr lang="en-CA" sz="3200" b="1" dirty="0">
              <a:latin typeface="Bookman Old Style" pitchFamily="18" charset="0"/>
            </a:endParaRPr>
          </a:p>
        </p:txBody>
      </p:sp>
      <p:sp>
        <p:nvSpPr>
          <p:cNvPr id="11" name="TextBox 10"/>
          <p:cNvSpPr txBox="1"/>
          <p:nvPr/>
        </p:nvSpPr>
        <p:spPr>
          <a:xfrm>
            <a:off x="3855297" y="5759923"/>
            <a:ext cx="1433406" cy="584775"/>
          </a:xfrm>
          <a:prstGeom prst="rect">
            <a:avLst/>
          </a:prstGeom>
          <a:noFill/>
        </p:spPr>
        <p:txBody>
          <a:bodyPr wrap="none" rtlCol="0">
            <a:spAutoFit/>
          </a:bodyPr>
          <a:lstStyle/>
          <a:p>
            <a:r>
              <a:rPr lang="en-CA" sz="3200" b="1" dirty="0" smtClean="0">
                <a:latin typeface="Bookman Old Style" pitchFamily="18" charset="0"/>
              </a:rPr>
              <a:t>Whorl</a:t>
            </a:r>
            <a:endParaRPr lang="en-CA" sz="3200" b="1" dirty="0">
              <a:latin typeface="Bookman Old Style" pitchFamily="18" charset="0"/>
            </a:endParaRPr>
          </a:p>
        </p:txBody>
      </p:sp>
      <p:sp>
        <p:nvSpPr>
          <p:cNvPr id="12" name="TextBox 11"/>
          <p:cNvSpPr txBox="1"/>
          <p:nvPr/>
        </p:nvSpPr>
        <p:spPr>
          <a:xfrm>
            <a:off x="6889947" y="5759923"/>
            <a:ext cx="1186543" cy="584775"/>
          </a:xfrm>
          <a:prstGeom prst="rect">
            <a:avLst/>
          </a:prstGeom>
          <a:noFill/>
        </p:spPr>
        <p:txBody>
          <a:bodyPr wrap="none" rtlCol="0">
            <a:spAutoFit/>
          </a:bodyPr>
          <a:lstStyle/>
          <a:p>
            <a:r>
              <a:rPr lang="en-CA" sz="3200" b="1" dirty="0" smtClean="0">
                <a:latin typeface="Bookman Old Style" pitchFamily="18" charset="0"/>
              </a:rPr>
              <a:t>Arch</a:t>
            </a:r>
            <a:endParaRPr lang="en-CA" sz="3200" b="1" dirty="0">
              <a:latin typeface="Bookman Old Style" pitchFamily="18" charset="0"/>
            </a:endParaRPr>
          </a:p>
        </p:txBody>
      </p:sp>
    </p:spTree>
    <p:extLst>
      <p:ext uri="{BB962C8B-B14F-4D97-AF65-F5344CB8AC3E}">
        <p14:creationId xmlns:p14="http://schemas.microsoft.com/office/powerpoint/2010/main" val="221666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1.gstatic.com/images?q=tbn:ANd9GcRwC4j402JcgTiKcSaVV8yYiMZJYkBY6ur1thR_wlvHgIMf6m22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77677"/>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3.gstatic.com/images?q=tbn:ANd9GcSB9O1E8Ke3mMsoXySP2aboxJc7hBN0sozMLjmY03WBMukcA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90609"/>
            <a:ext cx="195262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3.gstatic.com/images?q=tbn:ANd9GcSnEpRwGm2idROJF0Kni2nKXBfn5z_Xp0Gp-NYO95n2zbeCN5km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524" y="3885803"/>
            <a:ext cx="1838325" cy="24860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2.gstatic.com/images?q=tbn:ANd9GcSyWQKaXebEHVUEPEDUob5K88s_TYiIsIfL9_2DYANgB9A6wMPW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562" y="3978492"/>
            <a:ext cx="1905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t1.gstatic.com/images?q=tbn:ANd9GcRNHuXfKvCniBaexhfB_57o3mUmk33QrcBTsX9c3u-bTocaKV6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7" y="1170856"/>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t3.gstatic.com/images?q=tbn:ANd9GcQggPgArA_v9cMNjBc6s0stPT4BkgwaNOCg1_fmMzL87bDiaI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171553"/>
            <a:ext cx="2076450" cy="2200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584775"/>
          </a:xfrm>
          <a:prstGeom prst="rect">
            <a:avLst/>
          </a:prstGeom>
          <a:noFill/>
        </p:spPr>
        <p:txBody>
          <a:bodyPr wrap="square" rtlCol="0">
            <a:spAutoFit/>
          </a:bodyPr>
          <a:lstStyle/>
          <a:p>
            <a:r>
              <a:rPr lang="en-CA" sz="3200" b="1" u="sng" dirty="0" smtClean="0">
                <a:latin typeface="Bookman Old Style" pitchFamily="18" charset="0"/>
              </a:rPr>
              <a:t>Identify each fingerprint pattern </a:t>
            </a:r>
            <a:r>
              <a:rPr lang="en-CA" sz="3200" b="1" dirty="0" smtClean="0">
                <a:latin typeface="Bookman Old Style" pitchFamily="18" charset="0"/>
              </a:rPr>
              <a:t>:</a:t>
            </a:r>
            <a:endParaRPr lang="en-CA" sz="3200" b="1" dirty="0">
              <a:latin typeface="Bookman Old Style" pitchFamily="18" charset="0"/>
            </a:endParaRPr>
          </a:p>
        </p:txBody>
      </p:sp>
    </p:spTree>
    <p:extLst>
      <p:ext uri="{BB962C8B-B14F-4D97-AF65-F5344CB8AC3E}">
        <p14:creationId xmlns:p14="http://schemas.microsoft.com/office/powerpoint/2010/main" val="1956536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9128443" cy="5262979"/>
          </a:xfrm>
          <a:prstGeom prst="rect">
            <a:avLst/>
          </a:prstGeom>
          <a:noFill/>
        </p:spPr>
        <p:txBody>
          <a:bodyPr wrap="square" rtlCol="0">
            <a:spAutoFit/>
          </a:bodyPr>
          <a:lstStyle/>
          <a:p>
            <a:r>
              <a:rPr lang="en-CA" sz="2800" dirty="0" smtClean="0">
                <a:latin typeface="Bookman Old Style" pitchFamily="18" charset="0"/>
              </a:rPr>
              <a:t>A crime has been committed!  The police are called to the crime scene to investigate.  Evidence must be carefully collected and analyzed.  To convict, the forensic evidence must prove the suspect guilty beyond a shadow of a doubt!</a:t>
            </a:r>
          </a:p>
          <a:p>
            <a:endParaRPr lang="en-CA" sz="2800" dirty="0">
              <a:latin typeface="Bookman Old Style" pitchFamily="18" charset="0"/>
            </a:endParaRPr>
          </a:p>
          <a:p>
            <a:r>
              <a:rPr lang="en-CA" sz="2800" dirty="0" smtClean="0">
                <a:latin typeface="Bookman Old Style" pitchFamily="18" charset="0"/>
              </a:rPr>
              <a:t>The process of investigation and the gathering of evidence are the essence of science inquiry.  This unit emphasized questioning, predicting, observing, categorizing and inferring.  Law enforcement officials require these skills to solve crimes.</a:t>
            </a:r>
            <a:endParaRPr lang="en-CA" sz="2800" dirty="0">
              <a:latin typeface="Bookman Old Style" pitchFamily="18" charset="0"/>
            </a:endParaRPr>
          </a:p>
        </p:txBody>
      </p:sp>
    </p:spTree>
    <p:extLst>
      <p:ext uri="{BB962C8B-B14F-4D97-AF65-F5344CB8AC3E}">
        <p14:creationId xmlns:p14="http://schemas.microsoft.com/office/powerpoint/2010/main" val="50396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6335" y="908720"/>
            <a:ext cx="9036496" cy="5949280"/>
          </a:xfrm>
        </p:spPr>
        <p:txBody>
          <a:bodyPr>
            <a:normAutofit fontScale="77500" lnSpcReduction="20000"/>
          </a:bodyPr>
          <a:lstStyle/>
          <a:p>
            <a:r>
              <a:rPr lang="en-CA" sz="3100" b="1" dirty="0" smtClean="0"/>
              <a:t>When the police identify fingerprints, the first thing they do is look at the pattern of the print i.e., loop, whorl, arch, or composite.  Once they have a matching pattern type, they look for unique features of a print to help them match a suspect to the fingerprints found at the scene of a crime.  In order for the print to be considered a “match” they must have a number of ridge characteristics in common.  The following are 4 ridge characteristics they look for in a finger print. </a:t>
            </a:r>
          </a:p>
          <a:p>
            <a:r>
              <a:rPr lang="en-CA" sz="4000" b="1" i="1" u="sng" dirty="0" err="1" smtClean="0">
                <a:solidFill>
                  <a:srgbClr val="FFFF00"/>
                </a:solidFill>
              </a:rPr>
              <a:t>Bifurication</a:t>
            </a:r>
            <a:r>
              <a:rPr lang="en-CA" sz="4000" b="1" i="1" u="sng" dirty="0" smtClean="0">
                <a:solidFill>
                  <a:srgbClr val="FFFF00"/>
                </a:solidFill>
              </a:rPr>
              <a:t> (fork</a:t>
            </a:r>
            <a:r>
              <a:rPr lang="en-CA" sz="4000" b="1" dirty="0" smtClean="0">
                <a:solidFill>
                  <a:srgbClr val="FFFF00"/>
                </a:solidFill>
              </a:rPr>
              <a:t>) </a:t>
            </a:r>
            <a:r>
              <a:rPr lang="en-CA" sz="4000" b="1" dirty="0" smtClean="0"/>
              <a:t>– one ridge splits to form two ridges and then rejoin to one ridge again, forming a shape like a </a:t>
            </a:r>
            <a:r>
              <a:rPr lang="en-CA" sz="4000" b="1" i="1" u="sng" dirty="0" smtClean="0">
                <a:solidFill>
                  <a:srgbClr val="FFFF00"/>
                </a:solidFill>
              </a:rPr>
              <a:t>lake</a:t>
            </a:r>
            <a:r>
              <a:rPr lang="en-CA" sz="4000" b="1" dirty="0" smtClean="0"/>
              <a:t>.</a:t>
            </a:r>
          </a:p>
          <a:p>
            <a:r>
              <a:rPr lang="en-CA" sz="4000" b="1" i="1" u="sng" dirty="0" smtClean="0">
                <a:solidFill>
                  <a:srgbClr val="FFFF00"/>
                </a:solidFill>
              </a:rPr>
              <a:t>Ridge endings </a:t>
            </a:r>
            <a:r>
              <a:rPr lang="en-CA" sz="4000" b="1" dirty="0" smtClean="0"/>
              <a:t>– a ridge ends.</a:t>
            </a:r>
          </a:p>
          <a:p>
            <a:r>
              <a:rPr lang="en-CA" sz="4000" b="1" i="1" u="sng" dirty="0" smtClean="0">
                <a:solidFill>
                  <a:srgbClr val="FFFF00"/>
                </a:solidFill>
              </a:rPr>
              <a:t>Island</a:t>
            </a:r>
            <a:r>
              <a:rPr lang="en-CA" sz="4000" b="1" dirty="0" smtClean="0"/>
              <a:t> – A very short ridge in the print pattern is not connected to any other ridge, much like an island floating by itself.</a:t>
            </a:r>
            <a:endParaRPr lang="en-CA" sz="4000" b="1" dirty="0"/>
          </a:p>
        </p:txBody>
      </p:sp>
      <p:sp>
        <p:nvSpPr>
          <p:cNvPr id="3" name="Title 2"/>
          <p:cNvSpPr>
            <a:spLocks noGrp="1"/>
          </p:cNvSpPr>
          <p:nvPr>
            <p:ph type="title"/>
          </p:nvPr>
        </p:nvSpPr>
        <p:spPr>
          <a:xfrm>
            <a:off x="0" y="-243408"/>
            <a:ext cx="7680960" cy="1066800"/>
          </a:xfrm>
        </p:spPr>
        <p:txBody>
          <a:bodyPr/>
          <a:lstStyle/>
          <a:p>
            <a:r>
              <a:rPr lang="en-CA" b="1" u="sng" dirty="0" smtClean="0">
                <a:solidFill>
                  <a:srgbClr val="FFFF00"/>
                </a:solidFill>
              </a:rPr>
              <a:t>Ridge Characteristics</a:t>
            </a:r>
            <a:endParaRPr lang="en-CA" b="1" u="sng" dirty="0">
              <a:solidFill>
                <a:srgbClr val="FFFF00"/>
              </a:solidFill>
            </a:endParaRPr>
          </a:p>
        </p:txBody>
      </p:sp>
    </p:spTree>
    <p:extLst>
      <p:ext uri="{BB962C8B-B14F-4D97-AF65-F5344CB8AC3E}">
        <p14:creationId xmlns:p14="http://schemas.microsoft.com/office/powerpoint/2010/main" val="42732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cs.deakin.edu.au/bcs_courses/forensic/Chemical%20Detective/images/fingerprint_cla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821"/>
            <a:ext cx="914501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fmid.com/images/fingerprint-minuti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521796" cy="603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69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2.gstatic.com/images?q=tbn:ANd9GcTpnST6Q6qCd4ME_xdvLZGbGz-wnEov32kan2iFpf1ruZxZFK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60648"/>
            <a:ext cx="6908727"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9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CA" sz="7200" dirty="0" smtClean="0"/>
              <a:t>Do all tires have the same tread?</a:t>
            </a:r>
            <a:endParaRPr lang="en-CA" sz="7200" dirty="0"/>
          </a:p>
        </p:txBody>
      </p:sp>
      <p:sp>
        <p:nvSpPr>
          <p:cNvPr id="3" name="Title 2"/>
          <p:cNvSpPr>
            <a:spLocks noGrp="1"/>
          </p:cNvSpPr>
          <p:nvPr>
            <p:ph type="title"/>
          </p:nvPr>
        </p:nvSpPr>
        <p:spPr/>
        <p:txBody>
          <a:bodyPr>
            <a:noAutofit/>
          </a:bodyPr>
          <a:lstStyle/>
          <a:p>
            <a:r>
              <a:rPr lang="en-CA" sz="8800" u="sng" dirty="0" smtClean="0">
                <a:solidFill>
                  <a:srgbClr val="FFFF00"/>
                </a:solidFill>
              </a:rPr>
              <a:t>Tire Tracks</a:t>
            </a:r>
            <a:endParaRPr lang="en-CA" sz="8800" u="sng" dirty="0">
              <a:solidFill>
                <a:srgbClr val="FFFF00"/>
              </a:solidFill>
            </a:endParaRPr>
          </a:p>
        </p:txBody>
      </p:sp>
      <p:pic>
        <p:nvPicPr>
          <p:cNvPr id="3074" name="Picture 2" descr="http://t1.gstatic.com/images?q=tbn:ANd9GcRYoSxhyBQ4jTZ9_TeRUDDx7qvn3KocKU33-i479vQxp3XG1d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933056"/>
            <a:ext cx="3187055" cy="238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6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UUExQWFRUWFxgVGBgYGBgYGhgXHRcXFxwcGBUYHCYeHBkjGxUYIC8gJCcpLCwsFR4xNTAqNSYrLCkBCQoKDAwNDw8PDTUYFBgpKSkpKSkpKSkpKSkpKSkpKSkpKSkpKSkpKSkpKSkpKSkpKSkpKSkpKSkpKSkpKSkpKf/AABEIAMIBAwMBIgACEQEDEQH/xAAcAAABBQEBAQAAAAAAAAAAAAAGAAMEBQcCCAH/xABFEAACAAMEBgcFCAEDAwQDAQABAgADEQQFEiEGMUFRYXEHEyIygZGhQlKxwdEUI2JygpLh8DNDssIVNOJEU6LSJCXxCP/EABYBAQEBAAAAAAAAAAAAAAAAAAABAv/EABYRAQEBAAAAAAAAAAAAAAAAAAABEf/aAAwDAQACEQMRAD8AzK33QJmY7Lb9h5/WKCbJaW1DVSP7UGCCyXiVPVzcjsbY3jEybZlmgh1yG3bXgYor7o0mp2Zur3vqPnF89jWch7VQc0I9lthB2wHXldDSs9a7G+u4wrsviZIPZNRtU6v4MAY3XaHLFXydMmXYRsYcDwhaSXUJ8ln1TJdMP4gWAwc86j+YhLeaT6TJWU5B3D7a7VB27xxi0mT1mJIw6pk0NxpLBY14hiBFGckUizuG+TZ5lfYbJhw38xF1pncX/qEGRp1gGxj7XI7ePOBGMjXEIdOycmHZPMZH5xDs0zARKYrULlQ5mmRyOuBzQ2+//TzDQE9g7jrw+Oz+YMJ9nrhoaYSammI0oa0rt/mNAe0ruDrk61B21HaA9pfqIBI1ewWrFUZVBoaGo20zG8bIDdMrg6p+tQdhzn+FvoYlH3Q3SLqn6tz2G1fhP0gp0r0dFqlY0A65BUfjX3Tx3eUZhGhaC3/1n3bt21GVdoG0baiAGtC7T1dtl1yxEofEU+Ma+ogSvvRJS/2mSCJqMJhQanoamm5j6wUWS3LNlrMQ1VhXjxB4jVAZ30nXZgnpNAymrn+ZcvgRBx0aX519jCse3J7B4j2T5fCInSNd/W3eXAzlMreFcJ/3DygO6Mb46m2BGPZnDB+rWvrl4xBo1/6JWqdNM2xzeqDoFndvBXD3TXll4QGyejdps4q1pVwvfdKuAdwY6zGjaQWZplknKtcQGMUOsrnTxFREDo5VWszsPaf0wj6wEG7+iKxgDH1jnbVsPoIs26J7FrRWQ7CrtX4wTSxnnEqWSYowXTvo6mWOs1CXlE5mma8+HGAmPVl4WETUZHWoIIIOoiPPWnWh7WGeaAmU5JQ7vwniIgGIUKFAKFChQChQoUAoUKFAKFChQHZmGlKmmvxi4ue+sNFmHLY27nE20XPLfZQ7xl6aopbbdLy89a7xs5jZFBiEDChoQfGsUV7aN0q0rPev/wBfpEW5r9MrsvmnqvLhBfKYMAQQQcwYDOlYg1GRHmDE2yXu8uaHBJoSaHUa0xZas6QU3vo4s4Yloszfsb83HjAbabK0tirqVI3/AN1RBqN22lJ0utAyOKEHcRQgxn2ktxGyziuZRu0jb1+o1GJuh999VMEtj2HPk30OqDu+rmW1yDLyDjtSzubceDavI7IoyJWoajIiNS0TvsWmVn/lSgYbxsbx+MZfOlFWKsCCCQQdYIyIMTbjvdrNOWYuzJh7y7REGoWmz4HXCrNjquFaZmlampplCeSk6WVYVRxT+eYiykMs6WGRuw61VhrFR6EehEV0iymUcGIsBQCoAoByAy840Mtvq6Gs05pbbM1PvLsMRrJamluroaMpqI1DSe4PtUg4R96gqh371PPZxjKmWmUZGz6OXstqlK65HUw3NtERLQxss0uv+GcwDA5dXOO2mxW27K84znR2/wCZZZlUYANQEN3TzpmOYjU0vKXPXqpyBC60wMaiYp2y31N8Ruii0ttm62yWiXrxynpzwk/ERg1nnlHVlyKkMOYNY3DRi0MHNlmGroBhY65kk5K3Md1uIjEbbJwTHX3WZfIkRB6Pu+2LNlS5ozExFfzGfrURR6E2f7ParXY9lRaJVdsttngcvCGOiG8+ssAU5mQ7IRvRu0B6mJmmqPIaTbZLCU0tjIdqYqSZpoCa+62ddlYKub70osth/wC4mUalRLUYnP6Rq8aQGW7p2lAnqbKx4u4WvgoMEto6LLDLJm2pmnKRjMxnOfEmHLF0fXZMl9bLsdU1hmZu0KVyFdR3wADO6ebSe7Z5I5lz8xEW8OkR7bJaVarJVW1PLDVU7DQj5wSaP3bZ7ZaZeCySZEtRiKoCSQNjM3GgjUFsMsKFCKKZZKKUio8kTkoxGuhjiNv6SujOXMRp1nQLNFWIXIPvy3xiLLQ0OyIPkKFCgFChQoBQoUKAUKFCgCCReDIcE3XsbY3jFtLz+kD4vSWUKNLJBNa1FRyyyMO3VfAU4Grh1AnWBxijq97joDMljL2l3cRw4RFue+2kNvQ61+kFcveDlsikvy4q1mShxZR8QPlAFNgtKTVxIQQfTnxj7eF0JPXDMHJh3l5fSM/uu9XkPiU8wdR5iNDua+ZdpWqmjDWu0ct4gAG+LjmWdu0Kqe641H6HhBropfrTZNNbpRTXaNhJ/uqL77KkxTLmAFWGo6v4PGKS77sFitBlf6c/OWx1h1rWWTyNQduUBB0/uAsi21FIxUWcu0NXCHy2GlK8t8AcblZpauGSYMUt1KMN6nL+fCMh0luJrHaHktmBmre8h7reXqDCgl6N7/wubNMPZc1l8H2j9XxHGDS+7u6yXQGjr2kO4jMHlv3gmMVlTCpDA0IIII2EajG1aI3p9tkCYBV17MwDY2/kdfnAQrBeeNAaEPXCy+641ivw3giBHT/R/A32hB2XNHA9mZv5N8YNb4u1rNOE/DhlTCEmbAp1K/hWh4EbouZ1zSnlvKmspV1wkDMiuojiDQ+EB5/jQ9AL0W0IbJOAemaBto2gHYRsIzgLvu6Hs095T61OR95djDgRDF321pMxZiGjIQw8Ig1K/wCTPsay58us0SJgILf5EQmjKze3LYZZ5g0OcZhelr62dNmUpjdnpuxMTT1je7k0kW2WYNRSjqUdMI2ijA1jFdMNGzYrU0rWh7ctveQ6vEajxEAY9B1s+/nyfflhwK0zVqH0aNYvG61tEibIfVNRk5GmR8DQxgvRhbOrvORucmX+5SB60j0PK18tUFeerbppa2s0u75jELKcoxr2iAaYWO5c49F2eUJaKi5KqqoHAACPPvS3c/2e85hAos4LPX9Xe/8AmDG8aP20Wqx2eevtylJ4MBhYfuBgAvo8kdXaLbLOuVMZP0l2YehEH0qbArd9iMq+5q0ytlnExeMyVkwHGhBgxlWbCCz9kDWWyA8TFHM8YhGC9K2hvUTTaJa/due2B7Lb+RjXb06TbskdlrSrEaxLBmeoFPWBHSHpSuy0y2lkTirChJl/zEGGwokW6QEchWDLXssNo2eMR4IUKFCgFChQoBQoUKAv5dxyyBUuviD8RHNo0XalZTh/wkYT4bDFuoh1DSKB67r1eQ2CYDhrmDrHKsFdnnBwGU1BzB/u2GJ9lScMMxa7mHeHI/IxTtJmWJq/5JLHX9R7LfGAev8A0cxVmShnrZRt4rx4QOWS1vKcOhKsNsaLYp6OoZDUHUf4ij0g0cx1mSh29bKPa4j8Xx56wIdF9JktIwNRZvoeIPyi1ve6OuTqsQHtK5ywOuaMG1UrkdtCYx2XMZGqCQwPIgxoOi2mazaSrQQr6lfUG57jxgCC5L5DouMUmAlJqDWrg0OW464b06uUW2yl0UidZlZwSR25etl5jvDkd8MXvJ+zTktA7j4ZU/dulzPDuk8t8T77t7SrLOZe8VwL+Z2CD4+kBi0Eeg+k7WO0AkkSplEmAHZXJuanPlWHNO9Gfsk9WQfdTVxpwYZOng3owgZiD0DbpazUZW7SsNuYII+BB9YoritTKWs7ntyqBSfbl6lPMd08RxiF0caQddI6lz25NKbzKr/x1ciIs9JrLRuvk0ZpRJGE9+WQMSnLWRs2Mo3xVVnSFcAtFn65B97JGe9pesjmuvzjJ43iwW9XVXU4lIrzB3xlWnNwCy2k4B91MHWS9wB1r+k5cqRETujrSTqJ3VOfu5mWeoPs89XlGjabaK/bbGQo++k1eV+Ia2SvEZjiBGEq1DG69G+lq2mSFmsRMQBahS1W2VpmKjbvrBWMXFajKtUl/dmofJhHpaTa6xkfSXoC8uc9rsyVkt23C/6ba2NPcOvhnGnXbNDy0ce0isPEA/OACunax45VltFM1Z5J5EB1+DRadAt+9ZZZtmY5yWxr+R9fkwP7ol9I9i666J++UyTR4MFPoxjOOhm+OovOWuycrSTzPaX1X1gNd6RJcyVKkW2zrinWWcGUEE4kcFGBAzpmsAFvuC+r1OOe2CWcwHYS5Y5IP5MbDeE1hJmFQCwUkA5ioFRlzjPtGLwmWq3SetcsobHh9nsjFkurWBAQrv8A/wDOza7RagBulrU+bfSCm6uh675K9pDNO1nPyGUaBMmE5xFeAxzpG6K0wGbZRhZF7gpRh9YxlhQx6/vOQGXVHnTpO0U+y2jrEWkuaa8A20eOuCAqFChQChQoUAoUKFAGaiHUaBp7/mHVQeH1hlr3mn2jFBpJhye4AowqH7NDmG4GuUAv/VJvvt+4x2t8zR7beZ+cBe4WsbdYlWkOe0p1odVDx3HbSCGTalYKykFW1HZAZL0nmUwtR1pQggEEbocuG+xKmFT/AImOo54dxgLzSDRsTh1ksUmUqRsf/wAuO2AhkKmhBBGzaI1eXqqMx/c+Iio0i0ZW0DGlFmgeD8Dx4wFTo7pmUQ2e0gzJDgofeUHXQ+tN4EWyXyswSLGXDlbQg6zUHkoC0s12NmARvEAM6SyMVYEMDQg6wYSTSCDXMRBuF8XELdZZkj/V/wAkonZMAOXJh2T4bow2ZLKkggggkEHWCNYI3xtOhl//AGiSr1+8XJvzDbyIzgW6XNG+rnLa5YpLtBIempZwFT+4drnigA64L3azT0mr7JzHvLqIPMEiNtDrMlrMQ1lzFDKeB3/iHxEYDGl9F9+41ayMcxWZK/5qP937oCyuytntDSD3Xq8rcDrZR4nEBuY7om6S3B9sszS6feJV5Z/EPZ5MMvKOtJLrZ5eJMpkshkPEavA5g8Gh65byE2WrjKo8QwyKniDUeEFYe6kEgihGRG4xdaI3+bJaFf2T2XH4T9NcXXSdcXVzxaEAwTu9TZNAz5Yh2v3QFAwR6ZsVqWYoBoyOtOBBFPIgxQaNzjImTLA5P3RxyGOt5DHIcSpOHwgc6NdIzMlGSx7cvNanWn8QTaWS6yJdqk4xabIxbIjtyj3wKZ1pnTeIKubwkdZYbXLO2RNFNvcLD1Eecrrtxkzpc1dct1cc1YH5R6RuK3i0pjxYlmyyK7wwI8NceZ5qUYjcSPLKCPXkqas1Q4pR1Dj8rAEfGM10Hl9Vec6TXOU0xVB14SQVp+kjygg6NL0M667Ma5qplHmhKj0p5xUXlK+z3/Zpns2qXg4Y0BHwpEVqqtlnHORG6Ic+2oiM8xgipXEX7NKa61jNr/6c7PJZlsyNaGGWInBL8NpEBqMyTkdcBmnOjq2mzvLYaxUHcw1GMqvPpqvGd2ZbJJB1CWuf7mqY7u3Ru+rcOsabORPemzGWvJf4ijPLTZyjsjChUkEcRDUEWmWjdoss0dfVsQFJmxuZ3wOwQoUKFAKFChQBBI0aRgD1pzz7uXxiPeWjjSxiQ9YNtBmOOWyLeW+zVEiUTsMUD92/Z2GGYpDb8Rz8ImJo7LckKzLlXYw+UWFru2XO74wt765HxG2IKTptlNJnblnU4zH8HgYCBbdG5qVIGNd66/FdcVUaDJnhlDKa1ziBe1ypO7Q7L79h/MNvOAh6LaSYCJU09g90+7wPD4QbBR4a4ye0WZpbFWFCILtEdJNUmaeCMf8AafkYC4v/AEbW1LVaLNAybY3BvrsjOrVZmlsUcFWGRBjXcOH+7YgX1o2lrTYswA4X/wCLbx8IAP0Gv82a0Cpoj0VuGeR8CfWNkt12pbbNNszU+8FUPuzBmreeR4ExgFtsTyZhSYpVl2fMHaDvjVtCdJ+ssyk1LyyEIGbMfZoNpIp4iIMltdmaW7I4wsjFWB2MDQjzEPXVeDSJqTENGRgw5j5bPGDfpVuxHMq8JGcu0jC5GyauRJ3FgPNGjPYD0NZrclpky50vuOtabj7Q5g1EC5lGzWop/pz6uu4TAO0P1KMXNWin6K7/AO01kc9mZV5fCYBmP1KK814wXaRXf1sggGk1CGQ7mU1HhX0Jgpu8ruFqs7yHyxDsE+zMGanlXLkxjE58koxVhRlJUg7CDQiNruG2i0IrZr2akZVDA0YU4GsAvSXcuCcLQo7M3JuEwD5jPmDBAxdNuMqYGBZSNTLrHIajyMa5dukJl4BaKFZgAScP8U2o1Z9x881PGlYxYGNI6O7as+W9lmAMKVVWOTAnMU4ekAW6Fzvs1sayE0ln76R+Rj2l/S1fOMUvaXhnzRumOPJjGiaTJNsDSHQmYkmarLiNXlVyMvH7UthlnmCBGcW+0dZNmP77s3mxPzgrZeg68h9knIc+rnBqfhZRWnisXPSjI/8Ax5dql1P2Wck4V14CQGHw8oA+hS24Z1oT3pat+1qf841S8bOLRZ5sk/6ktl8SCB6xBQXpora76VJrTupsjUMtO8zDY750qdgOqIK9F12WZ1SdMm2iadUtSBXnTUOJiu6NOldbFYp1mtVSZR+5HMkFOQbPkTFl0a2tpwm2ycAzTZpXiEGsKdmZ9IqJ8i9rNZJrSrJYZKTEbBjbttWgNa+MGEu+nZPvGqwA2AAnaKD+5Rmyr/8Atp6n3kmeGD/xgx6w1pBTOk1gS1SWV1BBBHI7xHne9LvaRNeW2tTTmNh8o9LLmKGMo6VdH9VoUauy/EbD4RUZrChQogUKFCgC1DDymkQpU8UzIEO/9QljW4iqlo8PBsiCAVORU5g8xFV/1mUNp8o6XSCUNreX8wHLSmspxy6tJJ7Q1lP7sPgYupc5XUMpqDnWKGx35LRiTVhRhmO8DkQ2dCPoIZsl5pKm0lkmW2dD7J4b4IvbwuhZ6EamHdPHjwMBU6SyMVYEMDQiNDs7gqGBruis0gufr1xKPvFH7hu57oB3RXSnGBKnHtDJWO3gx38YKmGHZGOglTuIg80S0oEwCTNNG1Kx2/hPHcYgvL5uWXbJdH7Lr3X2jnvXeIqNCrIbO0+U+U1WQnPWlMmU8yM+IgnwEZgRT384lvLtKj/H93NG0ymOs/lb4iKojl3alqss2yEBRMFUOxZozVv3a+ZjDrRIZGZGFGUlSDsINCPONpsVoowK86jaNeUBfSnc4WetpQdmeO3wmqBi/cKN+6IBC7ba0qYroaMrBgeI1Ru9hti2iSk9NTrnwbaD6jwjz/Gi9Gd+d+zMcm7aV3+0PgfAwRaqBZ7YUPcndpeEwDP9y581MWt8XWLVZ5kk0qwqp3OM1PnlyJiJpPYjMlnDk6EMh3MMxnurlyJh25b06yWjjaMwdh1EcwcoKxeZLKkgihBIIOwjIxYXDeZkTkmD2TU8V2iL/pKubq54nqOxOFTTZMFMXmKN4mA9WoYI3G8pSWmzlKjDMXWM9YyNdtCAYxS3WRpUx5b5MjFTzBg/0FvXFKMonNNX5Tq8tUVnSHdfbWeB3qI/MDsnxAp+mCueiu0YbdT3pcxfQH5RsSWvCBvrGHaATsNvk8Sw80aNllz65GAxbTmwdTb56jUXxjk/b+dPCNP6NplLvlU3zK88RgK6V5FLRKmU78qnirEfAiCDovt2Kxsm1JpHgwB+IMBYMMN8qf8A3LOT+pa+tILhMFYDtKZnVWuxTlFaO0o/rWlPOsWN66SSbMlbQ4V//bQ4mPIbPGAKZdqUZVEU2lMlXlMHAwsCO1QbOMZrbuka1z3wWRDKrkAgxzT40PoIdsPRveNq+8tPWKNf3rHF+1jlFALbbMZcxkOtTTfDEGun+if2crMljs4VV6agdVYCoiFChQoDvETvMPS7vmNqU+OXxiVZJlItpb1gKdbhm7lHNhDqaOufaQef0i4DQqcYKrJei7N3ZieOIfEQ1btGJ8pcRSq71OL4ZxeyBQaydmZrlu9In2W8GTUctxzB5iKgXuO+zLOFj2TBcJgIxKYrrz0elWntSaSp3uHuPyOwxWXRb2lOZM4FSDTtbD9IB/SO48amdL7w767xvHEbYFkYg1EaLLbdAtpHc2A9ZLHYOse6eHAxAUaJaVdavVTD29h94f8A2+MX8+QSplsay2DClBWjDMBtdM603iMdlTSpBBoRGjaMaUC0KJczKYNR97+YKcuKbhR5TuRNkEIBhyZa5EnZVaUMWt6WQWmyzZDayMcs7nUVHmKr+qKq+06qdLn+yfuZnI9xjyOVeUPWy3dVLmMfZRj40oPWAy0iJt0W9pM1XXWpDDjTWPEZRP0ruzqpiONU6Wsw8HoBMH7qnkwijU0gjcktCzUWYpqrio8f75iB6xv1FpeUe7MrMX82WMeobxMQ9Ar4rJeSdadtPynWPA/7osNJ5NVWbLOJkIcU201jxUsPKCpWkF1fabM8v2gMafmFaDxFR4xkBEa/Y7xDBWBqCBTlSsZ7pndolWlio7Ez7xfHvDwavmIIj6O3l1M5W2Vo35T9I0287uFpkMuVGWldza1PmBGPy2oY0nQ28+slBSc1NDv1UBB4rl4QAfoopl2+SGFCJmEjcc1Ma4030gR0iutJcyXbUFGSYpmgbRWmKm/fzgqnzBkdYO3gYKFOldMUqzzNzOnmAf8AjEHoottJ02WdTIGHNT9Giw6QHxWMb1mr8GECWhFr6u2yjvJU0/ECIDTNKbtmWiTgkgmaJiOlKVxA/QnyipmdGolNjt88tNftdVL7TsT7zHUOMX0y82kq86X3kUsK76boorntEybMaaWDN3iXqxY6syKU1wBXclgkWMVkpgYihodm4vrb0ESbXerH2ia7BFaLRXYITuTqiiuvpOulujDvAiMdtEkoxU61JBjZ3OdIznTe7sE0TAMn1/mH8QqBqFChRBJkPFtZZsUixOs0yAuQYcWI0p8oeQwU8rQ4WhgtDgcU1geMA8syO7fIS0oFmZOBRJu0cH3r6iI3Wr7y/uEd/aAFJBDEZgAjOKGbptrBjJmikxMuY4Hblt2iLY0NQwBBFCOEVNtspnIGWnWJ3GFRiAzw5+nlthy77x6xKgdpcmB37coChv25jJaq1Mtj2Tu4GKyVNKmoNKQfEiYhV1BVsiPmNxgNve6zIemtTmrbx9REQX3Lf6WqU1nnkBnXCGO3dXiDQ8YZtVoLyFlv/k61ZDjipqT4gA+MBUuYVNRFjJvJjMEzWwIbnQAZ8aZVgDPSO7+uszgCrS/vV5DJx5Z/pjOI1Sx2tThdQKEA+BjPdILu6i0Og7tcSflOY8tXhAd6P3oZE1XHsnPipyMahaJeIVGphWu/bWMdlNQxpuil6dZZgpPal9jWNWtfTLwgIt0nq3eSfZOJfyNU08GqPKOdL7F1tmqB2pRxD8uph8D4R3e0vA6TtgOB6e42VfBsJ84sFAIIbOoII4EQGUQQaJ3j1c5Rsfsnns+njFVeth6ma6bjlxGsekMyHod20cxAa/PkdZLZGpR1II164pbivX7pZU3GXlsZJA4aieFPhEy6bzM6zq4piw0/UNnn8YrEmNLtSu64RaBhYa6TF7p5kZQV3pwg+yHKlHQ/EfOAa5rT1c+U/uup9RB3pp/2j80P/wAhGcKYI2a09oMNjAjzBHzik0Lm1ltvGFT4Vr8IsLPasSqd6g+YEU+jJwTrVL3PiHI1PziqJmma6QhP8oiTLSEUsxAG87oGbx04VKrKGM+8dXgNsAUTJ+dYHdMZ8uZKK40DAhqVqctlBqgaFrtVsmYUxuT7KA0HlsgqurQCZJIabgBOTBmFcO3sipgjPIUEdu0ScTGCKStezUjVChgoKR2kykcO3HyhuAmreRGoRw96OdtOUNS7KzfzEyTdFdbeQiCG1qY62PnDZcwQ2a45B7zP6AegMfL40YCS+slYmWtD7XjUaooH8RhCYd8Wd2tKYBXQV355+IifMuGW2rEvLMeR+sQUkm3uuokRKsl6sJpmE5k1au3nx4xzbLkdO7Rx+HX4rrEV8AfyJ4ZQy7f6RHFrsomIUcZHUdoO8cYHbgvTCcDGikjwOw19D/EErIN3nnn4wAPbrE0pyjbNuwjYRDUl6GsG1tsSz1wNk2ZVtx+m8QF2mzNLYqwoRkf7ugC7Rq2VQpXNTUau6efGsfNMrHjlJNzJTsNt7J1eR/3RR3Fb+rmK2zutyMGc2SHRkNMLqR47P7wgM2gk0SvDBNCk5OMP6hq+Y8YHp0sqxU6wSDzGUOWWYQctYzHMQGl2+RiVlJqrAjmIg3RayyBWzZew3Ncq+IofGJFltnWIrDaK/UecVz/dWjhMFf1r/wCPwiiv00sdQk0DV2W+I+cCoMaFb5PWy3Q+0Muez1jPWWhodYyiAk0cvlpVRTEh7RA1gUzYDbxgjvak+zEoalaTEI95c8vCogDu21mW6sNakHw2jygy+xsjdbZ6UbtGUdTDXVNgbhARr7t3W2HHXvYajjUVHnAWIurZbF6qbLWtDMDKNwOZBG8HKKWA0a7rWokSixAqijxpT5RW2s4bY/awB5QavFePgYeuVg1mlA50B+JiFpUQrSZtMQDUI2EZNQ+sUONd9svFllypbYAABX2vxGPszRGTZ69c5nzF70uURhX88zcOEF97aYJIu4PIym2jsLTWqUzI47PGA20TTLkNLoSxTG7b2NDTiAMvOAL7JbWlScEsiUlO5KXAD+Zu83iYhS7YQdYz10rlwNdZhoWiqKeAhhmrzhA/NqSc4+w0s+PkUZ11cdAR24jgxBIkzIsZMyKiWYnyHiKnq8PSLUyGqEj4REV4dlzdhhoctdnlz82USn99BkT+JfmIiJNeU3VztR7rVqpGwgjIiJarxj61GXA4qhz4qfeU7D6GKh0GItuutZgqOy+/YfzfWGpE4ym6tzUa1bYREt2gBd0KmhFCIKbkvPGmE95fMj6j4RCvOxCYuJe8o8x9RFLZrQUYMDQiIDUNQ1hi9rAtoXLKYoyO/geHwhuy20TBUbdY4xJWq0NYoDACrEHLYRugwu68KylLbMjtO7UIhX5domdtR2wMx73Dnu8oZuNayztqf4iCPpRIHWiYuazBiqN4yPy84phBVe9kxWYgDOWcXr2vjXwgUgCzRa3ZFTzHwPr8YsL3lFpZYd5CGHh/SPGBe5bVgdTxoeR/ogtZss9sUR7JMJ7QYlTmBwI3QNaRWXBOJGpu19fX4xeXc2HEnunL8pzHzHhEXSKRilhhrU+hy+kAOSjmIMdHrZilYTrQ0HLWIDBF1cNrwuNzZeOuIPmlNnwzsY1TBiP5hkfr4xSwWaQSccknahxeGo/I+ECcAZ6PTPuF8fiYb0mFZHJgfiPnDVwzPuVHE/Ew5e+chxwr5EGKKCwzWmTJSMSVUgAHYK1ygnvY1lTN+EwLXMfvk5/IwQ2qcHlzKbAw9ICXY51ZSflEOJMrFfdLVlJypDtotqyxVjThtPIQE8MN8KBt9Jc8ky4mFAVrCOCI7jkwR8Ah+U0M03xz1wERVohjtYqDazsjk2hjtMBeJMAOuPv2gb4H+sO+PmIxRd4+tXC5A1lTtU89x2/xDlitBIKt3ly8ooMUPSbUVp5wBDioaxT3rZMJxL3W9D/MWEqfjFRH1gCCp1GAq7utvVtwgjE4MMoFLRIKMQf/AOjfE+67dQ4T4QBHLaoz8DFdZ/u57Lsbtj5+sP1iDbicn90+hyPrTzgLnrM89TCh+EBtrkFHZTsJEEaWrFvyit0gk9oP7woeY/j4QFdZmzpBbd1rxIK57PEQHK1DF5c8+hK78x/fKAm2tsM1WHtDD8x6g+cOMcalTtBEN29SyHeMxzGY9RHEicCAd+cANTEwkg6waQ9ZJlDyzh6+ZNJlRqbPx2xDlNQxAXrMDKK6mFDyIpAjPlYWKnYSIvbtn9kru1ctcV99S+2G94eoy+kUWNzPSUOZ+MSba9Zbj8JiFdjfdj+7YenzOw3I/CAo7A9JiniIvpC4UIPtFvWB2SaMOYggdtXOArbNberUEVLUw02DOGEkvNbaxMX1tupJTCWjB3oC7+ytRXCm8iuZhoTApwItABm3vHjw4QHMq7iABjXwQH12woc6+FFFNSO1GRhQoiILnOOYUKIpQ/Z1B2QoUBbypC07o8hH0qN0KFFBRoxYpbyjjRGz9pQfiIDdJZKraHCgKNwAA8hChQDd1HXzEWB2woUEQb2GS+PyitTXChRFEMg9leUK1f42/KfhChRRxYtXgI5vn/EPzD4GPsKCKGLO7T2l/uyFCgq5iFZe54t8TChQEa++6nj8oqhChRBYydR5D4mO7T/24/MPnChRUP2D/Gv92x1O1NyMKFAUaxfbPKPkKClZzn/d8ImFCio+woUKKP/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SERUUExQWFRUWFxgVGBgYGBgYGhgXHRcXFxwcGBUYHCYeHBkjGxUYIC8gJCcpLCwsFR4xNTAqNSYrLCkBCQoKDAwNDw8PDTUYFBgpKSkpKSkpKSkpKSkpKSkpKSkpKSkpKSkpKSkpKSkpKSkpKSkpKSkpKSkpKSkpKSkpKf/AABEIAMIBAwMBIgACEQEDEQH/xAAcAAABBQEBAQAAAAAAAAAAAAAGAAMEBQcCCAH/xABFEAACAAMEBgcFCAEDAwQDAQABAgADEQQFEiEGMUFRYXEHEyIygZGhQlKxwdEUI2JygpLh8DNDssIVNOJEU6LSJCXxCP/EABYBAQEBAAAAAAAAAAAAAAAAAAABAv/EABYRAQEBAAAAAAAAAAAAAAAAAAABEf/aAAwDAQACEQMRAD8AzK33QJmY7Lb9h5/WKCbJaW1DVSP7UGCCyXiVPVzcjsbY3jEybZlmgh1yG3bXgYor7o0mp2Zur3vqPnF89jWch7VQc0I9lthB2wHXldDSs9a7G+u4wrsviZIPZNRtU6v4MAY3XaHLFXydMmXYRsYcDwhaSXUJ8ln1TJdMP4gWAwc86j+YhLeaT6TJWU5B3D7a7VB27xxi0mT1mJIw6pk0NxpLBY14hiBFGckUizuG+TZ5lfYbJhw38xF1pncX/qEGRp1gGxj7XI7ePOBGMjXEIdOycmHZPMZH5xDs0zARKYrULlQ5mmRyOuBzQ2+//TzDQE9g7jrw+Oz+YMJ9nrhoaYSammI0oa0rt/mNAe0ruDrk61B21HaA9pfqIBI1ewWrFUZVBoaGo20zG8bIDdMrg6p+tQdhzn+FvoYlH3Q3SLqn6tz2G1fhP0gp0r0dFqlY0A65BUfjX3Tx3eUZhGhaC3/1n3bt21GVdoG0baiAGtC7T1dtl1yxEofEU+Ma+ogSvvRJS/2mSCJqMJhQanoamm5j6wUWS3LNlrMQ1VhXjxB4jVAZ30nXZgnpNAymrn+ZcvgRBx0aX519jCse3J7B4j2T5fCInSNd/W3eXAzlMreFcJ/3DygO6Mb46m2BGPZnDB+rWvrl4xBo1/6JWqdNM2xzeqDoFndvBXD3TXll4QGyejdps4q1pVwvfdKuAdwY6zGjaQWZplknKtcQGMUOsrnTxFREDo5VWszsPaf0wj6wEG7+iKxgDH1jnbVsPoIs26J7FrRWQ7CrtX4wTSxnnEqWSYowXTvo6mWOs1CXlE5mma8+HGAmPVl4WETUZHWoIIIOoiPPWnWh7WGeaAmU5JQ7vwniIgGIUKFAKFChQChQoUAoUKFAKFChQHZmGlKmmvxi4ue+sNFmHLY27nE20XPLfZQ7xl6aopbbdLy89a7xs5jZFBiEDChoQfGsUV7aN0q0rPev/wBfpEW5r9MrsvmnqvLhBfKYMAQQQcwYDOlYg1GRHmDE2yXu8uaHBJoSaHUa0xZas6QU3vo4s4Yloszfsb83HjAbabK0tirqVI3/AN1RBqN22lJ0utAyOKEHcRQgxn2ktxGyziuZRu0jb1+o1GJuh999VMEtj2HPk30OqDu+rmW1yDLyDjtSzubceDavI7IoyJWoajIiNS0TvsWmVn/lSgYbxsbx+MZfOlFWKsCCCQQdYIyIMTbjvdrNOWYuzJh7y7REGoWmz4HXCrNjquFaZmlampplCeSk6WVYVRxT+eYiykMs6WGRuw61VhrFR6EehEV0iymUcGIsBQCoAoByAy840Mtvq6Gs05pbbM1PvLsMRrJamluroaMpqI1DSe4PtUg4R96gqh371PPZxjKmWmUZGz6OXstqlK65HUw3NtERLQxss0uv+GcwDA5dXOO2mxW27K84znR2/wCZZZlUYANQEN3TzpmOYjU0vKXPXqpyBC60wMaiYp2y31N8Ruii0ttm62yWiXrxynpzwk/ERg1nnlHVlyKkMOYNY3DRi0MHNlmGroBhY65kk5K3Md1uIjEbbJwTHX3WZfIkRB6Pu+2LNlS5ozExFfzGfrURR6E2f7ParXY9lRaJVdsttngcvCGOiG8+ssAU5mQ7IRvRu0B6mJmmqPIaTbZLCU0tjIdqYqSZpoCa+62ddlYKub70osth/wC4mUalRLUYnP6Rq8aQGW7p2lAnqbKx4u4WvgoMEto6LLDLJm2pmnKRjMxnOfEmHLF0fXZMl9bLsdU1hmZu0KVyFdR3wADO6ebSe7Z5I5lz8xEW8OkR7bJaVarJVW1PLDVU7DQj5wSaP3bZ7ZaZeCySZEtRiKoCSQNjM3GgjUFsMsKFCKKZZKKUio8kTkoxGuhjiNv6SujOXMRp1nQLNFWIXIPvy3xiLLQ0OyIPkKFCgFChQoBQoUKAUKFCgCCReDIcE3XsbY3jFtLz+kD4vSWUKNLJBNa1FRyyyMO3VfAU4Grh1AnWBxijq97joDMljL2l3cRw4RFue+2kNvQ61+kFcveDlsikvy4q1mShxZR8QPlAFNgtKTVxIQQfTnxj7eF0JPXDMHJh3l5fSM/uu9XkPiU8wdR5iNDua+ZdpWqmjDWu0ct4gAG+LjmWdu0Kqe641H6HhBropfrTZNNbpRTXaNhJ/uqL77KkxTLmAFWGo6v4PGKS77sFitBlf6c/OWx1h1rWWTyNQduUBB0/uAsi21FIxUWcu0NXCHy2GlK8t8AcblZpauGSYMUt1KMN6nL+fCMh0luJrHaHktmBmre8h7reXqDCgl6N7/wubNMPZc1l8H2j9XxHGDS+7u6yXQGjr2kO4jMHlv3gmMVlTCpDA0IIII2EajG1aI3p9tkCYBV17MwDY2/kdfnAQrBeeNAaEPXCy+641ivw3giBHT/R/A32hB2XNHA9mZv5N8YNb4u1rNOE/DhlTCEmbAp1K/hWh4EbouZ1zSnlvKmspV1wkDMiuojiDQ+EB5/jQ9AL0W0IbJOAemaBto2gHYRsIzgLvu6Hs095T61OR95djDgRDF321pMxZiGjIQw8Ig1K/wCTPsay58us0SJgILf5EQmjKze3LYZZ5g0OcZhelr62dNmUpjdnpuxMTT1je7k0kW2WYNRSjqUdMI2ijA1jFdMNGzYrU0rWh7ctveQ6vEajxEAY9B1s+/nyfflhwK0zVqH0aNYvG61tEibIfVNRk5GmR8DQxgvRhbOrvORucmX+5SB60j0PK18tUFeerbppa2s0u75jELKcoxr2iAaYWO5c49F2eUJaKi5KqqoHAACPPvS3c/2e85hAos4LPX9Xe/8AmDG8aP20Wqx2eevtylJ4MBhYfuBgAvo8kdXaLbLOuVMZP0l2YehEH0qbArd9iMq+5q0ytlnExeMyVkwHGhBgxlWbCCz9kDWWyA8TFHM8YhGC9K2hvUTTaJa/due2B7Lb+RjXb06TbskdlrSrEaxLBmeoFPWBHSHpSuy0y2lkTirChJl/zEGGwokW6QEchWDLXssNo2eMR4IUKFCgFChQoBQoUKAv5dxyyBUuviD8RHNo0XalZTh/wkYT4bDFuoh1DSKB67r1eQ2CYDhrmDrHKsFdnnBwGU1BzB/u2GJ9lScMMxa7mHeHI/IxTtJmWJq/5JLHX9R7LfGAev8A0cxVmShnrZRt4rx4QOWS1vKcOhKsNsaLYp6OoZDUHUf4ij0g0cx1mSh29bKPa4j8Xx56wIdF9JktIwNRZvoeIPyi1ve6OuTqsQHtK5ywOuaMG1UrkdtCYx2XMZGqCQwPIgxoOi2mazaSrQQr6lfUG57jxgCC5L5DouMUmAlJqDWrg0OW464b06uUW2yl0UidZlZwSR25etl5jvDkd8MXvJ+zTktA7j4ZU/dulzPDuk8t8T77t7SrLOZe8VwL+Z2CD4+kBi0Eeg+k7WO0AkkSplEmAHZXJuanPlWHNO9Gfsk9WQfdTVxpwYZOng3owgZiD0DbpazUZW7SsNuYII+BB9YoritTKWs7ntyqBSfbl6lPMd08RxiF0caQddI6lz25NKbzKr/x1ciIs9JrLRuvk0ZpRJGE9+WQMSnLWRs2Mo3xVVnSFcAtFn65B97JGe9pesjmuvzjJ43iwW9XVXU4lIrzB3xlWnNwCy2k4B91MHWS9wB1r+k5cqRETujrSTqJ3VOfu5mWeoPs89XlGjabaK/bbGQo++k1eV+Ia2SvEZjiBGEq1DG69G+lq2mSFmsRMQBahS1W2VpmKjbvrBWMXFajKtUl/dmofJhHpaTa6xkfSXoC8uc9rsyVkt23C/6ba2NPcOvhnGnXbNDy0ce0isPEA/OACunax45VltFM1Z5J5EB1+DRadAt+9ZZZtmY5yWxr+R9fkwP7ol9I9i666J++UyTR4MFPoxjOOhm+OovOWuycrSTzPaX1X1gNd6RJcyVKkW2zrinWWcGUEE4kcFGBAzpmsAFvuC+r1OOe2CWcwHYS5Y5IP5MbDeE1hJmFQCwUkA5ioFRlzjPtGLwmWq3SetcsobHh9nsjFkurWBAQrv8A/wDOza7RagBulrU+bfSCm6uh675K9pDNO1nPyGUaBMmE5xFeAxzpG6K0wGbZRhZF7gpRh9YxlhQx6/vOQGXVHnTpO0U+y2jrEWkuaa8A20eOuCAqFChQChQoUAoUKFAGaiHUaBp7/mHVQeH1hlr3mn2jFBpJhye4AowqH7NDmG4GuUAv/VJvvt+4x2t8zR7beZ+cBe4WsbdYlWkOe0p1odVDx3HbSCGTalYKykFW1HZAZL0nmUwtR1pQggEEbocuG+xKmFT/AImOo54dxgLzSDRsTh1ksUmUqRsf/wAuO2AhkKmhBBGzaI1eXqqMx/c+Iio0i0ZW0DGlFmgeD8Dx4wFTo7pmUQ2e0gzJDgofeUHXQ+tN4EWyXyswSLGXDlbQg6zUHkoC0s12NmARvEAM6SyMVYEMDQg6wYSTSCDXMRBuF8XELdZZkj/V/wAkonZMAOXJh2T4bow2ZLKkggggkEHWCNYI3xtOhl//AGiSr1+8XJvzDbyIzgW6XNG+rnLa5YpLtBIempZwFT+4drnigA64L3azT0mr7JzHvLqIPMEiNtDrMlrMQ1lzFDKeB3/iHxEYDGl9F9+41ayMcxWZK/5qP937oCyuytntDSD3Xq8rcDrZR4nEBuY7om6S3B9sszS6feJV5Z/EPZ5MMvKOtJLrZ5eJMpkshkPEavA5g8Gh65byE2WrjKo8QwyKniDUeEFYe6kEgihGRG4xdaI3+bJaFf2T2XH4T9NcXXSdcXVzxaEAwTu9TZNAz5Yh2v3QFAwR6ZsVqWYoBoyOtOBBFPIgxQaNzjImTLA5P3RxyGOt5DHIcSpOHwgc6NdIzMlGSx7cvNanWn8QTaWS6yJdqk4xabIxbIjtyj3wKZ1pnTeIKubwkdZYbXLO2RNFNvcLD1Eecrrtxkzpc1dct1cc1YH5R6RuK3i0pjxYlmyyK7wwI8NceZ5qUYjcSPLKCPXkqas1Q4pR1Dj8rAEfGM10Hl9Vec6TXOU0xVB14SQVp+kjygg6NL0M667Ma5qplHmhKj0p5xUXlK+z3/Zpns2qXg4Y0BHwpEVqqtlnHORG6Ic+2oiM8xgipXEX7NKa61jNr/6c7PJZlsyNaGGWInBL8NpEBqMyTkdcBmnOjq2mzvLYaxUHcw1GMqvPpqvGd2ZbJJB1CWuf7mqY7u3Ru+rcOsabORPemzGWvJf4ijPLTZyjsjChUkEcRDUEWmWjdoss0dfVsQFJmxuZ3wOwQoUKFAKFChQBBI0aRgD1pzz7uXxiPeWjjSxiQ9YNtBmOOWyLeW+zVEiUTsMUD92/Z2GGYpDb8Rz8ImJo7LckKzLlXYw+UWFru2XO74wt765HxG2IKTptlNJnblnU4zH8HgYCBbdG5qVIGNd66/FdcVUaDJnhlDKa1ziBe1ypO7Q7L79h/MNvOAh6LaSYCJU09g90+7wPD4QbBR4a4ye0WZpbFWFCILtEdJNUmaeCMf8AafkYC4v/AEbW1LVaLNAybY3BvrsjOrVZmlsUcFWGRBjXcOH+7YgX1o2lrTYswA4X/wCLbx8IAP0Gv82a0Cpoj0VuGeR8CfWNkt12pbbNNszU+8FUPuzBmreeR4ExgFtsTyZhSYpVl2fMHaDvjVtCdJ+ssyk1LyyEIGbMfZoNpIp4iIMltdmaW7I4wsjFWB2MDQjzEPXVeDSJqTENGRgw5j5bPGDfpVuxHMq8JGcu0jC5GyauRJ3FgPNGjPYD0NZrclpky50vuOtabj7Q5g1EC5lGzWop/pz6uu4TAO0P1KMXNWin6K7/AO01kc9mZV5fCYBmP1KK814wXaRXf1sggGk1CGQ7mU1HhX0Jgpu8ruFqs7yHyxDsE+zMGanlXLkxjE58koxVhRlJUg7CDQiNruG2i0IrZr2akZVDA0YU4GsAvSXcuCcLQo7M3JuEwD5jPmDBAxdNuMqYGBZSNTLrHIajyMa5dukJl4BaKFZgAScP8U2o1Z9x881PGlYxYGNI6O7as+W9lmAMKVVWOTAnMU4ekAW6Fzvs1sayE0ln76R+Rj2l/S1fOMUvaXhnzRumOPJjGiaTJNsDSHQmYkmarLiNXlVyMvH7UthlnmCBGcW+0dZNmP77s3mxPzgrZeg68h9knIc+rnBqfhZRWnisXPSjI/8Ax5dql1P2Wck4V14CQGHw8oA+hS24Z1oT3pat+1qf841S8bOLRZ5sk/6ktl8SCB6xBQXpora76VJrTupsjUMtO8zDY750qdgOqIK9F12WZ1SdMm2iadUtSBXnTUOJiu6NOldbFYp1mtVSZR+5HMkFOQbPkTFl0a2tpwm2ycAzTZpXiEGsKdmZ9IqJ8i9rNZJrSrJYZKTEbBjbttWgNa+MGEu+nZPvGqwA2AAnaKD+5Rmyr/8Atp6n3kmeGD/xgx6w1pBTOk1gS1SWV1BBBHI7xHne9LvaRNeW2tTTmNh8o9LLmKGMo6VdH9VoUauy/EbD4RUZrChQogUKFCgC1DDymkQpU8UzIEO/9QljW4iqlo8PBsiCAVORU5g8xFV/1mUNp8o6XSCUNreX8wHLSmspxy6tJJ7Q1lP7sPgYupc5XUMpqDnWKGx35LRiTVhRhmO8DkQ2dCPoIZsl5pKm0lkmW2dD7J4b4IvbwuhZ6EamHdPHjwMBU6SyMVYEMDQiNDs7gqGBruis0gufr1xKPvFH7hu57oB3RXSnGBKnHtDJWO3gx38YKmGHZGOglTuIg80S0oEwCTNNG1Kx2/hPHcYgvL5uWXbJdH7Lr3X2jnvXeIqNCrIbO0+U+U1WQnPWlMmU8yM+IgnwEZgRT384lvLtKj/H93NG0ymOs/lb4iKojl3alqss2yEBRMFUOxZozVv3a+ZjDrRIZGZGFGUlSDsINCPONpsVoowK86jaNeUBfSnc4WetpQdmeO3wmqBi/cKN+6IBC7ba0qYroaMrBgeI1Ru9hti2iSk9NTrnwbaD6jwjz/Gi9Gd+d+zMcm7aV3+0PgfAwRaqBZ7YUPcndpeEwDP9y581MWt8XWLVZ5kk0qwqp3OM1PnlyJiJpPYjMlnDk6EMh3MMxnurlyJh25b06yWjjaMwdh1EcwcoKxeZLKkgihBIIOwjIxYXDeZkTkmD2TU8V2iL/pKubq54nqOxOFTTZMFMXmKN4mA9WoYI3G8pSWmzlKjDMXWM9YyNdtCAYxS3WRpUx5b5MjFTzBg/0FvXFKMonNNX5Tq8tUVnSHdfbWeB3qI/MDsnxAp+mCueiu0YbdT3pcxfQH5RsSWvCBvrGHaATsNvk8Sw80aNllz65GAxbTmwdTb56jUXxjk/b+dPCNP6NplLvlU3zK88RgK6V5FLRKmU78qnirEfAiCDovt2Kxsm1JpHgwB+IMBYMMN8qf8A3LOT+pa+tILhMFYDtKZnVWuxTlFaO0o/rWlPOsWN66SSbMlbQ4V//bQ4mPIbPGAKZdqUZVEU2lMlXlMHAwsCO1QbOMZrbuka1z3wWRDKrkAgxzT40PoIdsPRveNq+8tPWKNf3rHF+1jlFALbbMZcxkOtTTfDEGun+if2crMljs4VV6agdVYCoiFChQoDvETvMPS7vmNqU+OXxiVZJlItpb1gKdbhm7lHNhDqaOufaQef0i4DQqcYKrJei7N3ZieOIfEQ1btGJ8pcRSq71OL4ZxeyBQaydmZrlu9In2W8GTUctxzB5iKgXuO+zLOFj2TBcJgIxKYrrz0elWntSaSp3uHuPyOwxWXRb2lOZM4FSDTtbD9IB/SO48amdL7w767xvHEbYFkYg1EaLLbdAtpHc2A9ZLHYOse6eHAxAUaJaVdavVTD29h94f8A2+MX8+QSplsay2DClBWjDMBtdM603iMdlTSpBBoRGjaMaUC0KJczKYNR97+YKcuKbhR5TuRNkEIBhyZa5EnZVaUMWt6WQWmyzZDayMcs7nUVHmKr+qKq+06qdLn+yfuZnI9xjyOVeUPWy3dVLmMfZRj40oPWAy0iJt0W9pM1XXWpDDjTWPEZRP0ruzqpiONU6Wsw8HoBMH7qnkwijU0gjcktCzUWYpqrio8f75iB6xv1FpeUe7MrMX82WMeobxMQ9Ar4rJeSdadtPynWPA/7osNJ5NVWbLOJkIcU201jxUsPKCpWkF1fabM8v2gMafmFaDxFR4xkBEa/Y7xDBWBqCBTlSsZ7pndolWlio7Ez7xfHvDwavmIIj6O3l1M5W2Vo35T9I0287uFpkMuVGWldza1PmBGPy2oY0nQ28+slBSc1NDv1UBB4rl4QAfoopl2+SGFCJmEjcc1Ma4030gR0iutJcyXbUFGSYpmgbRWmKm/fzgqnzBkdYO3gYKFOldMUqzzNzOnmAf8AjEHoottJ02WdTIGHNT9Giw6QHxWMb1mr8GECWhFr6u2yjvJU0/ECIDTNKbtmWiTgkgmaJiOlKVxA/QnyipmdGolNjt88tNftdVL7TsT7zHUOMX0y82kq86X3kUsK76boorntEybMaaWDN3iXqxY6syKU1wBXclgkWMVkpgYihodm4vrb0ESbXerH2ia7BFaLRXYITuTqiiuvpOulujDvAiMdtEkoxU61JBjZ3OdIznTe7sE0TAMn1/mH8QqBqFChRBJkPFtZZsUixOs0yAuQYcWI0p8oeQwU8rQ4WhgtDgcU1geMA8syO7fIS0oFmZOBRJu0cH3r6iI3Wr7y/uEd/aAFJBDEZgAjOKGbptrBjJmikxMuY4Hblt2iLY0NQwBBFCOEVNtspnIGWnWJ3GFRiAzw5+nlthy77x6xKgdpcmB37coChv25jJaq1Mtj2Tu4GKyVNKmoNKQfEiYhV1BVsiPmNxgNve6zIemtTmrbx9REQX3Lf6WqU1nnkBnXCGO3dXiDQ8YZtVoLyFlv/k61ZDjipqT4gA+MBUuYVNRFjJvJjMEzWwIbnQAZ8aZVgDPSO7+uszgCrS/vV5DJx5Z/pjOI1Sx2tThdQKEA+BjPdILu6i0Og7tcSflOY8tXhAd6P3oZE1XHsnPipyMahaJeIVGphWu/bWMdlNQxpuil6dZZgpPal9jWNWtfTLwgIt0nq3eSfZOJfyNU08GqPKOdL7F1tmqB2pRxD8uph8D4R3e0vA6TtgOB6e42VfBsJ84sFAIIbOoII4EQGUQQaJ3j1c5Rsfsnns+njFVeth6ma6bjlxGsekMyHod20cxAa/PkdZLZGpR1II164pbivX7pZU3GXlsZJA4aieFPhEy6bzM6zq4piw0/UNnn8YrEmNLtSu64RaBhYa6TF7p5kZQV3pwg+yHKlHQ/EfOAa5rT1c+U/uup9RB3pp/2j80P/wAhGcKYI2a09oMNjAjzBHzik0Lm1ltvGFT4Vr8IsLPasSqd6g+YEU+jJwTrVL3PiHI1PziqJmma6QhP8oiTLSEUsxAG87oGbx04VKrKGM+8dXgNsAUTJ+dYHdMZ8uZKK40DAhqVqctlBqgaFrtVsmYUxuT7KA0HlsgqurQCZJIabgBOTBmFcO3sipgjPIUEdu0ScTGCKStezUjVChgoKR2kykcO3HyhuAmreRGoRw96OdtOUNS7KzfzEyTdFdbeQiCG1qY62PnDZcwQ2a45B7zP6AegMfL40YCS+slYmWtD7XjUaooH8RhCYd8Wd2tKYBXQV355+IifMuGW2rEvLMeR+sQUkm3uuokRKsl6sJpmE5k1au3nx4xzbLkdO7Rx+HX4rrEV8AfyJ4ZQy7f6RHFrsomIUcZHUdoO8cYHbgvTCcDGikjwOw19D/EErIN3nnn4wAPbrE0pyjbNuwjYRDUl6GsG1tsSz1wNk2ZVtx+m8QF2mzNLYqwoRkf7ugC7Rq2VQpXNTUau6efGsfNMrHjlJNzJTsNt7J1eR/3RR3Fb+rmK2zutyMGc2SHRkNMLqR47P7wgM2gk0SvDBNCk5OMP6hq+Y8YHp0sqxU6wSDzGUOWWYQctYzHMQGl2+RiVlJqrAjmIg3RayyBWzZew3Ncq+IofGJFltnWIrDaK/UecVz/dWjhMFf1r/wCPwiiv00sdQk0DV2W+I+cCoMaFb5PWy3Q+0Muez1jPWWhodYyiAk0cvlpVRTEh7RA1gUzYDbxgjvak+zEoalaTEI95c8vCogDu21mW6sNakHw2jygy+xsjdbZ6UbtGUdTDXVNgbhARr7t3W2HHXvYajjUVHnAWIurZbF6qbLWtDMDKNwOZBG8HKKWA0a7rWokSixAqijxpT5RW2s4bY/awB5QavFePgYeuVg1mlA50B+JiFpUQrSZtMQDUI2EZNQ+sUONd9svFllypbYAABX2vxGPszRGTZ69c5nzF70uURhX88zcOEF97aYJIu4PIym2jsLTWqUzI47PGA20TTLkNLoSxTG7b2NDTiAMvOAL7JbWlScEsiUlO5KXAD+Zu83iYhS7YQdYz10rlwNdZhoWiqKeAhhmrzhA/NqSc4+w0s+PkUZ11cdAR24jgxBIkzIsZMyKiWYnyHiKnq8PSLUyGqEj4REV4dlzdhhoctdnlz82USn99BkT+JfmIiJNeU3VztR7rVqpGwgjIiJarxj61GXA4qhz4qfeU7D6GKh0GItuutZgqOy+/YfzfWGpE4ym6tzUa1bYREt2gBd0KmhFCIKbkvPGmE95fMj6j4RCvOxCYuJe8o8x9RFLZrQUYMDQiIDUNQ1hi9rAtoXLKYoyO/geHwhuy20TBUbdY4xJWq0NYoDACrEHLYRugwu68KylLbMjtO7UIhX5domdtR2wMx73Dnu8oZuNayztqf4iCPpRIHWiYuazBiqN4yPy84phBVe9kxWYgDOWcXr2vjXwgUgCzRa3ZFTzHwPr8YsL3lFpZYd5CGHh/SPGBe5bVgdTxoeR/ogtZss9sUR7JMJ7QYlTmBwI3QNaRWXBOJGpu19fX4xeXc2HEnunL8pzHzHhEXSKRilhhrU+hy+kAOSjmIMdHrZilYTrQ0HLWIDBF1cNrwuNzZeOuIPmlNnwzsY1TBiP5hkfr4xSwWaQSccknahxeGo/I+ECcAZ6PTPuF8fiYb0mFZHJgfiPnDVwzPuVHE/Ew5e+chxwr5EGKKCwzWmTJSMSVUgAHYK1ygnvY1lTN+EwLXMfvk5/IwQ2qcHlzKbAw9ICXY51ZSflEOJMrFfdLVlJypDtotqyxVjThtPIQE8MN8KBt9Jc8ky4mFAVrCOCI7jkwR8Ah+U0M03xz1wERVohjtYqDazsjk2hjtMBeJMAOuPv2gb4H+sO+PmIxRd4+tXC5A1lTtU89x2/xDlitBIKt3ly8ooMUPSbUVp5wBDioaxT3rZMJxL3W9D/MWEqfjFRH1gCCp1GAq7utvVtwgjE4MMoFLRIKMQf/AOjfE+67dQ4T4QBHLaoz8DFdZ/u57Lsbtj5+sP1iDbicn90+hyPrTzgLnrM89TCh+EBtrkFHZTsJEEaWrFvyit0gk9oP7woeY/j4QFdZmzpBbd1rxIK57PEQHK1DF5c8+hK78x/fKAm2tsM1WHtDD8x6g+cOMcalTtBEN29SyHeMxzGY9RHEicCAd+cANTEwkg6waQ9ZJlDyzh6+ZNJlRqbPx2xDlNQxAXrMDKK6mFDyIpAjPlYWKnYSIvbtn9kru1ctcV99S+2G94eoy+kUWNzPSUOZ+MSba9Zbj8JiFdjfdj+7YenzOw3I/CAo7A9JiniIvpC4UIPtFvWB2SaMOYggdtXOArbNberUEVLUw02DOGEkvNbaxMX1tupJTCWjB3oC7+ytRXCm8iuZhoTApwItABm3vHjw4QHMq7iABjXwQH12woc6+FFFNSO1GRhQoiILnOOYUKIpQ/Z1B2QoUBbypC07o8hH0qN0KFFBRoxYpbyjjRGz9pQfiIDdJZKraHCgKNwAA8hChQDd1HXzEWB2woUEQb2GS+PyitTXChRFEMg9leUK1f42/KfhChRRxYtXgI5vn/EPzD4GPsKCKGLO7T2l/uyFCgq5iFZe54t8TChQEa++6nj8oqhChRBYydR5D4mO7T/24/MPnChRUP2D/Gv92x1O1NyMKFAUaxfbPKPkKClZzn/d8ImFCio+woUKKP/Z"/>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QSERUUExQWFRUWFxgVGBgYGBgYGhgXHRcXFxwcGBUYHCYeHBkjGxUYIC8gJCcpLCwsFR4xNTAqNSYrLCkBCQoKDAwNDw8PDTUYFBgpKSkpKSkpKSkpKSkpKSkpKSkpKSkpKSkpKSkpKSkpKSkpKSkpKSkpKSkpKSkpKSkpKf/AABEIAMIBAwMBIgACEQEDEQH/xAAcAAABBQEBAQAAAAAAAAAAAAAGAAMEBQcCCAH/xABFEAACAAMEBgcFCAEDAwQDAQABAgADEQQFEiEGMUFRYXEHEyIygZGhQlKxwdEUI2JygpLh8DNDssIVNOJEU6LSJCXxCP/EABYBAQEBAAAAAAAAAAAAAAAAAAABAv/EABYRAQEBAAAAAAAAAAAAAAAAAAABEf/aAAwDAQACEQMRAD8AzK33QJmY7Lb9h5/WKCbJaW1DVSP7UGCCyXiVPVzcjsbY3jEybZlmgh1yG3bXgYor7o0mp2Zur3vqPnF89jWch7VQc0I9lthB2wHXldDSs9a7G+u4wrsviZIPZNRtU6v4MAY3XaHLFXydMmXYRsYcDwhaSXUJ8ln1TJdMP4gWAwc86j+YhLeaT6TJWU5B3D7a7VB27xxi0mT1mJIw6pk0NxpLBY14hiBFGckUizuG+TZ5lfYbJhw38xF1pncX/qEGRp1gGxj7XI7ePOBGMjXEIdOycmHZPMZH5xDs0zARKYrULlQ5mmRyOuBzQ2+//TzDQE9g7jrw+Oz+YMJ9nrhoaYSammI0oa0rt/mNAe0ruDrk61B21HaA9pfqIBI1ewWrFUZVBoaGo20zG8bIDdMrg6p+tQdhzn+FvoYlH3Q3SLqn6tz2G1fhP0gp0r0dFqlY0A65BUfjX3Tx3eUZhGhaC3/1n3bt21GVdoG0baiAGtC7T1dtl1yxEofEU+Ma+ogSvvRJS/2mSCJqMJhQanoamm5j6wUWS3LNlrMQ1VhXjxB4jVAZ30nXZgnpNAymrn+ZcvgRBx0aX519jCse3J7B4j2T5fCInSNd/W3eXAzlMreFcJ/3DygO6Mb46m2BGPZnDB+rWvrl4xBo1/6JWqdNM2xzeqDoFndvBXD3TXll4QGyejdps4q1pVwvfdKuAdwY6zGjaQWZplknKtcQGMUOsrnTxFREDo5VWszsPaf0wj6wEG7+iKxgDH1jnbVsPoIs26J7FrRWQ7CrtX4wTSxnnEqWSYowXTvo6mWOs1CXlE5mma8+HGAmPVl4WETUZHWoIIIOoiPPWnWh7WGeaAmU5JQ7vwniIgGIUKFAKFChQChQoUAoUKFAKFChQHZmGlKmmvxi4ue+sNFmHLY27nE20XPLfZQ7xl6aopbbdLy89a7xs5jZFBiEDChoQfGsUV7aN0q0rPev/wBfpEW5r9MrsvmnqvLhBfKYMAQQQcwYDOlYg1GRHmDE2yXu8uaHBJoSaHUa0xZas6QU3vo4s4Yloszfsb83HjAbabK0tirqVI3/AN1RBqN22lJ0utAyOKEHcRQgxn2ktxGyziuZRu0jb1+o1GJuh999VMEtj2HPk30OqDu+rmW1yDLyDjtSzubceDavI7IoyJWoajIiNS0TvsWmVn/lSgYbxsbx+MZfOlFWKsCCCQQdYIyIMTbjvdrNOWYuzJh7y7REGoWmz4HXCrNjquFaZmlampplCeSk6WVYVRxT+eYiykMs6WGRuw61VhrFR6EehEV0iymUcGIsBQCoAoByAy840Mtvq6Gs05pbbM1PvLsMRrJamluroaMpqI1DSe4PtUg4R96gqh371PPZxjKmWmUZGz6OXstqlK65HUw3NtERLQxss0uv+GcwDA5dXOO2mxW27K84znR2/wCZZZlUYANQEN3TzpmOYjU0vKXPXqpyBC60wMaiYp2y31N8Ruii0ttm62yWiXrxynpzwk/ERg1nnlHVlyKkMOYNY3DRi0MHNlmGroBhY65kk5K3Md1uIjEbbJwTHX3WZfIkRB6Pu+2LNlS5ozExFfzGfrURR6E2f7ParXY9lRaJVdsttngcvCGOiG8+ssAU5mQ7IRvRu0B6mJmmqPIaTbZLCU0tjIdqYqSZpoCa+62ddlYKub70osth/wC4mUalRLUYnP6Rq8aQGW7p2lAnqbKx4u4WvgoMEto6LLDLJm2pmnKRjMxnOfEmHLF0fXZMl9bLsdU1hmZu0KVyFdR3wADO6ebSe7Z5I5lz8xEW8OkR7bJaVarJVW1PLDVU7DQj5wSaP3bZ7ZaZeCySZEtRiKoCSQNjM3GgjUFsMsKFCKKZZKKUio8kTkoxGuhjiNv6SujOXMRp1nQLNFWIXIPvy3xiLLQ0OyIPkKFCgFChQoBQoUKAUKFCgCCReDIcE3XsbY3jFtLz+kD4vSWUKNLJBNa1FRyyyMO3VfAU4Grh1AnWBxijq97joDMljL2l3cRw4RFue+2kNvQ61+kFcveDlsikvy4q1mShxZR8QPlAFNgtKTVxIQQfTnxj7eF0JPXDMHJh3l5fSM/uu9XkPiU8wdR5iNDua+ZdpWqmjDWu0ct4gAG+LjmWdu0Kqe641H6HhBropfrTZNNbpRTXaNhJ/uqL77KkxTLmAFWGo6v4PGKS77sFitBlf6c/OWx1h1rWWTyNQduUBB0/uAsi21FIxUWcu0NXCHy2GlK8t8AcblZpauGSYMUt1KMN6nL+fCMh0luJrHaHktmBmre8h7reXqDCgl6N7/wubNMPZc1l8H2j9XxHGDS+7u6yXQGjr2kO4jMHlv3gmMVlTCpDA0IIII2EajG1aI3p9tkCYBV17MwDY2/kdfnAQrBeeNAaEPXCy+641ivw3giBHT/R/A32hB2XNHA9mZv5N8YNb4u1rNOE/DhlTCEmbAp1K/hWh4EbouZ1zSnlvKmspV1wkDMiuojiDQ+EB5/jQ9AL0W0IbJOAemaBto2gHYRsIzgLvu6Hs095T61OR95djDgRDF321pMxZiGjIQw8Ig1K/wCTPsay58us0SJgILf5EQmjKze3LYZZ5g0OcZhelr62dNmUpjdnpuxMTT1je7k0kW2WYNRSjqUdMI2ijA1jFdMNGzYrU0rWh7ctveQ6vEajxEAY9B1s+/nyfflhwK0zVqH0aNYvG61tEibIfVNRk5GmR8DQxgvRhbOrvORucmX+5SB60j0PK18tUFeerbppa2s0u75jELKcoxr2iAaYWO5c49F2eUJaKi5KqqoHAACPPvS3c/2e85hAos4LPX9Xe/8AmDG8aP20Wqx2eevtylJ4MBhYfuBgAvo8kdXaLbLOuVMZP0l2YehEH0qbArd9iMq+5q0ytlnExeMyVkwHGhBgxlWbCCz9kDWWyA8TFHM8YhGC9K2hvUTTaJa/due2B7Lb+RjXb06TbskdlrSrEaxLBmeoFPWBHSHpSuy0y2lkTirChJl/zEGGwokW6QEchWDLXssNo2eMR4IUKFCgFChQoBQoUKAv5dxyyBUuviD8RHNo0XalZTh/wkYT4bDFuoh1DSKB67r1eQ2CYDhrmDrHKsFdnnBwGU1BzB/u2GJ9lScMMxa7mHeHI/IxTtJmWJq/5JLHX9R7LfGAev8A0cxVmShnrZRt4rx4QOWS1vKcOhKsNsaLYp6OoZDUHUf4ij0g0cx1mSh29bKPa4j8Xx56wIdF9JktIwNRZvoeIPyi1ve6OuTqsQHtK5ywOuaMG1UrkdtCYx2XMZGqCQwPIgxoOi2mazaSrQQr6lfUG57jxgCC5L5DouMUmAlJqDWrg0OW464b06uUW2yl0UidZlZwSR25etl5jvDkd8MXvJ+zTktA7j4ZU/dulzPDuk8t8T77t7SrLOZe8VwL+Z2CD4+kBi0Eeg+k7WO0AkkSplEmAHZXJuanPlWHNO9Gfsk9WQfdTVxpwYZOng3owgZiD0DbpazUZW7SsNuYII+BB9YoritTKWs7ntyqBSfbl6lPMd08RxiF0caQddI6lz25NKbzKr/x1ciIs9JrLRuvk0ZpRJGE9+WQMSnLWRs2Mo3xVVnSFcAtFn65B97JGe9pesjmuvzjJ43iwW9XVXU4lIrzB3xlWnNwCy2k4B91MHWS9wB1r+k5cqRETujrSTqJ3VOfu5mWeoPs89XlGjabaK/bbGQo++k1eV+Ia2SvEZjiBGEq1DG69G+lq2mSFmsRMQBahS1W2VpmKjbvrBWMXFajKtUl/dmofJhHpaTa6xkfSXoC8uc9rsyVkt23C/6ba2NPcOvhnGnXbNDy0ce0isPEA/OACunax45VltFM1Z5J5EB1+DRadAt+9ZZZtmY5yWxr+R9fkwP7ol9I9i666J++UyTR4MFPoxjOOhm+OovOWuycrSTzPaX1X1gNd6RJcyVKkW2zrinWWcGUEE4kcFGBAzpmsAFvuC+r1OOe2CWcwHYS5Y5IP5MbDeE1hJmFQCwUkA5ioFRlzjPtGLwmWq3SetcsobHh9nsjFkurWBAQrv8A/wDOza7RagBulrU+bfSCm6uh675K9pDNO1nPyGUaBMmE5xFeAxzpG6K0wGbZRhZF7gpRh9YxlhQx6/vOQGXVHnTpO0U+y2jrEWkuaa8A20eOuCAqFChQChQoUAoUKFAGaiHUaBp7/mHVQeH1hlr3mn2jFBpJhye4AowqH7NDmG4GuUAv/VJvvt+4x2t8zR7beZ+cBe4WsbdYlWkOe0p1odVDx3HbSCGTalYKykFW1HZAZL0nmUwtR1pQggEEbocuG+xKmFT/AImOo54dxgLzSDRsTh1ksUmUqRsf/wAuO2AhkKmhBBGzaI1eXqqMx/c+Iio0i0ZW0DGlFmgeD8Dx4wFTo7pmUQ2e0gzJDgofeUHXQ+tN4EWyXyswSLGXDlbQg6zUHkoC0s12NmARvEAM6SyMVYEMDQg6wYSTSCDXMRBuF8XELdZZkj/V/wAkonZMAOXJh2T4bow2ZLKkggggkEHWCNYI3xtOhl//AGiSr1+8XJvzDbyIzgW6XNG+rnLa5YpLtBIempZwFT+4drnigA64L3azT0mr7JzHvLqIPMEiNtDrMlrMQ1lzFDKeB3/iHxEYDGl9F9+41ayMcxWZK/5qP937oCyuytntDSD3Xq8rcDrZR4nEBuY7om6S3B9sszS6feJV5Z/EPZ5MMvKOtJLrZ5eJMpkshkPEavA5g8Gh65byE2WrjKo8QwyKniDUeEFYe6kEgihGRG4xdaI3+bJaFf2T2XH4T9NcXXSdcXVzxaEAwTu9TZNAz5Yh2v3QFAwR6ZsVqWYoBoyOtOBBFPIgxQaNzjImTLA5P3RxyGOt5DHIcSpOHwgc6NdIzMlGSx7cvNanWn8QTaWS6yJdqk4xabIxbIjtyj3wKZ1pnTeIKubwkdZYbXLO2RNFNvcLD1Eecrrtxkzpc1dct1cc1YH5R6RuK3i0pjxYlmyyK7wwI8NceZ5qUYjcSPLKCPXkqas1Q4pR1Dj8rAEfGM10Hl9Vec6TXOU0xVB14SQVp+kjygg6NL0M667Ma5qplHmhKj0p5xUXlK+z3/Zpns2qXg4Y0BHwpEVqqtlnHORG6Ic+2oiM8xgipXEX7NKa61jNr/6c7PJZlsyNaGGWInBL8NpEBqMyTkdcBmnOjq2mzvLYaxUHcw1GMqvPpqvGd2ZbJJB1CWuf7mqY7u3Ru+rcOsabORPemzGWvJf4ijPLTZyjsjChUkEcRDUEWmWjdoss0dfVsQFJmxuZ3wOwQoUKFAKFChQBBI0aRgD1pzz7uXxiPeWjjSxiQ9YNtBmOOWyLeW+zVEiUTsMUD92/Z2GGYpDb8Rz8ImJo7LckKzLlXYw+UWFru2XO74wt765HxG2IKTptlNJnblnU4zH8HgYCBbdG5qVIGNd66/FdcVUaDJnhlDKa1ziBe1ypO7Q7L79h/MNvOAh6LaSYCJU09g90+7wPD4QbBR4a4ye0WZpbFWFCILtEdJNUmaeCMf8AafkYC4v/AEbW1LVaLNAybY3BvrsjOrVZmlsUcFWGRBjXcOH+7YgX1o2lrTYswA4X/wCLbx8IAP0Gv82a0Cpoj0VuGeR8CfWNkt12pbbNNszU+8FUPuzBmreeR4ExgFtsTyZhSYpVl2fMHaDvjVtCdJ+ssyk1LyyEIGbMfZoNpIp4iIMltdmaW7I4wsjFWB2MDQjzEPXVeDSJqTENGRgw5j5bPGDfpVuxHMq8JGcu0jC5GyauRJ3FgPNGjPYD0NZrclpky50vuOtabj7Q5g1EC5lGzWop/pz6uu4TAO0P1KMXNWin6K7/AO01kc9mZV5fCYBmP1KK814wXaRXf1sggGk1CGQ7mU1HhX0Jgpu8ruFqs7yHyxDsE+zMGanlXLkxjE58koxVhRlJUg7CDQiNruG2i0IrZr2akZVDA0YU4GsAvSXcuCcLQo7M3JuEwD5jPmDBAxdNuMqYGBZSNTLrHIajyMa5dukJl4BaKFZgAScP8U2o1Z9x881PGlYxYGNI6O7as+W9lmAMKVVWOTAnMU4ekAW6Fzvs1sayE0ln76R+Rj2l/S1fOMUvaXhnzRumOPJjGiaTJNsDSHQmYkmarLiNXlVyMvH7UthlnmCBGcW+0dZNmP77s3mxPzgrZeg68h9knIc+rnBqfhZRWnisXPSjI/8Ax5dql1P2Wck4V14CQGHw8oA+hS24Z1oT3pat+1qf841S8bOLRZ5sk/6ktl8SCB6xBQXpora76VJrTupsjUMtO8zDY750qdgOqIK9F12WZ1SdMm2iadUtSBXnTUOJiu6NOldbFYp1mtVSZR+5HMkFOQbPkTFl0a2tpwm2ycAzTZpXiEGsKdmZ9IqJ8i9rNZJrSrJYZKTEbBjbttWgNa+MGEu+nZPvGqwA2AAnaKD+5Rmyr/8Atp6n3kmeGD/xgx6w1pBTOk1gS1SWV1BBBHI7xHne9LvaRNeW2tTTmNh8o9LLmKGMo6VdH9VoUauy/EbD4RUZrChQogUKFCgC1DDymkQpU8UzIEO/9QljW4iqlo8PBsiCAVORU5g8xFV/1mUNp8o6XSCUNreX8wHLSmspxy6tJJ7Q1lP7sPgYupc5XUMpqDnWKGx35LRiTVhRhmO8DkQ2dCPoIZsl5pKm0lkmW2dD7J4b4IvbwuhZ6EamHdPHjwMBU6SyMVYEMDQiNDs7gqGBruis0gufr1xKPvFH7hu57oB3RXSnGBKnHtDJWO3gx38YKmGHZGOglTuIg80S0oEwCTNNG1Kx2/hPHcYgvL5uWXbJdH7Lr3X2jnvXeIqNCrIbO0+U+U1WQnPWlMmU8yM+IgnwEZgRT384lvLtKj/H93NG0ymOs/lb4iKojl3alqss2yEBRMFUOxZozVv3a+ZjDrRIZGZGFGUlSDsINCPONpsVoowK86jaNeUBfSnc4WetpQdmeO3wmqBi/cKN+6IBC7ba0qYroaMrBgeI1Ru9hti2iSk9NTrnwbaD6jwjz/Gi9Gd+d+zMcm7aV3+0PgfAwRaqBZ7YUPcndpeEwDP9y581MWt8XWLVZ5kk0qwqp3OM1PnlyJiJpPYjMlnDk6EMh3MMxnurlyJh25b06yWjjaMwdh1EcwcoKxeZLKkgihBIIOwjIxYXDeZkTkmD2TU8V2iL/pKubq54nqOxOFTTZMFMXmKN4mA9WoYI3G8pSWmzlKjDMXWM9YyNdtCAYxS3WRpUx5b5MjFTzBg/0FvXFKMonNNX5Tq8tUVnSHdfbWeB3qI/MDsnxAp+mCueiu0YbdT3pcxfQH5RsSWvCBvrGHaATsNvk8Sw80aNllz65GAxbTmwdTb56jUXxjk/b+dPCNP6NplLvlU3zK88RgK6V5FLRKmU78qnirEfAiCDovt2Kxsm1JpHgwB+IMBYMMN8qf8A3LOT+pa+tILhMFYDtKZnVWuxTlFaO0o/rWlPOsWN66SSbMlbQ4V//bQ4mPIbPGAKZdqUZVEU2lMlXlMHAwsCO1QbOMZrbuka1z3wWRDKrkAgxzT40PoIdsPRveNq+8tPWKNf3rHF+1jlFALbbMZcxkOtTTfDEGun+if2crMljs4VV6agdVYCoiFChQoDvETvMPS7vmNqU+OXxiVZJlItpb1gKdbhm7lHNhDqaOufaQef0i4DQqcYKrJei7N3ZieOIfEQ1btGJ8pcRSq71OL4ZxeyBQaydmZrlu9In2W8GTUctxzB5iKgXuO+zLOFj2TBcJgIxKYrrz0elWntSaSp3uHuPyOwxWXRb2lOZM4FSDTtbD9IB/SO48amdL7w767xvHEbYFkYg1EaLLbdAtpHc2A9ZLHYOse6eHAxAUaJaVdavVTD29h94f8A2+MX8+QSplsay2DClBWjDMBtdM603iMdlTSpBBoRGjaMaUC0KJczKYNR97+YKcuKbhR5TuRNkEIBhyZa5EnZVaUMWt6WQWmyzZDayMcs7nUVHmKr+qKq+06qdLn+yfuZnI9xjyOVeUPWy3dVLmMfZRj40oPWAy0iJt0W9pM1XXWpDDjTWPEZRP0ruzqpiONU6Wsw8HoBMH7qnkwijU0gjcktCzUWYpqrio8f75iB6xv1FpeUe7MrMX82WMeobxMQ9Ar4rJeSdadtPynWPA/7osNJ5NVWbLOJkIcU201jxUsPKCpWkF1fabM8v2gMafmFaDxFR4xkBEa/Y7xDBWBqCBTlSsZ7pndolWlio7Ez7xfHvDwavmIIj6O3l1M5W2Vo35T9I0287uFpkMuVGWldza1PmBGPy2oY0nQ28+slBSc1NDv1UBB4rl4QAfoopl2+SGFCJmEjcc1Ma4030gR0iutJcyXbUFGSYpmgbRWmKm/fzgqnzBkdYO3gYKFOldMUqzzNzOnmAf8AjEHoottJ02WdTIGHNT9Giw6QHxWMb1mr8GECWhFr6u2yjvJU0/ECIDTNKbtmWiTgkgmaJiOlKVxA/QnyipmdGolNjt88tNftdVL7TsT7zHUOMX0y82kq86X3kUsK76boorntEybMaaWDN3iXqxY6syKU1wBXclgkWMVkpgYihodm4vrb0ESbXerH2ia7BFaLRXYITuTqiiuvpOulujDvAiMdtEkoxU61JBjZ3OdIznTe7sE0TAMn1/mH8QqBqFChRBJkPFtZZsUixOs0yAuQYcWI0p8oeQwU8rQ4WhgtDgcU1geMA8syO7fIS0oFmZOBRJu0cH3r6iI3Wr7y/uEd/aAFJBDEZgAjOKGbptrBjJmikxMuY4Hblt2iLY0NQwBBFCOEVNtspnIGWnWJ3GFRiAzw5+nlthy77x6xKgdpcmB37coChv25jJaq1Mtj2Tu4GKyVNKmoNKQfEiYhV1BVsiPmNxgNve6zIemtTmrbx9REQX3Lf6WqU1nnkBnXCGO3dXiDQ8YZtVoLyFlv/k61ZDjipqT4gA+MBUuYVNRFjJvJjMEzWwIbnQAZ8aZVgDPSO7+uszgCrS/vV5DJx5Z/pjOI1Sx2tThdQKEA+BjPdILu6i0Og7tcSflOY8tXhAd6P3oZE1XHsnPipyMahaJeIVGphWu/bWMdlNQxpuil6dZZgpPal9jWNWtfTLwgIt0nq3eSfZOJfyNU08GqPKOdL7F1tmqB2pRxD8uph8D4R3e0vA6TtgOB6e42VfBsJ84sFAIIbOoII4EQGUQQaJ3j1c5Rsfsnns+njFVeth6ma6bjlxGsekMyHod20cxAa/PkdZLZGpR1II164pbivX7pZU3GXlsZJA4aieFPhEy6bzM6zq4piw0/UNnn8YrEmNLtSu64RaBhYa6TF7p5kZQV3pwg+yHKlHQ/EfOAa5rT1c+U/uup9RB3pp/2j80P/wAhGcKYI2a09oMNjAjzBHzik0Lm1ltvGFT4Vr8IsLPasSqd6g+YEU+jJwTrVL3PiHI1PziqJmma6QhP8oiTLSEUsxAG87oGbx04VKrKGM+8dXgNsAUTJ+dYHdMZ8uZKK40DAhqVqctlBqgaFrtVsmYUxuT7KA0HlsgqurQCZJIabgBOTBmFcO3sipgjPIUEdu0ScTGCKStezUjVChgoKR2kykcO3HyhuAmreRGoRw96OdtOUNS7KzfzEyTdFdbeQiCG1qY62PnDZcwQ2a45B7zP6AegMfL40YCS+slYmWtD7XjUaooH8RhCYd8Wd2tKYBXQV355+IifMuGW2rEvLMeR+sQUkm3uuokRKsl6sJpmE5k1au3nx4xzbLkdO7Rx+HX4rrEV8AfyJ4ZQy7f6RHFrsomIUcZHUdoO8cYHbgvTCcDGikjwOw19D/EErIN3nnn4wAPbrE0pyjbNuwjYRDUl6GsG1tsSz1wNk2ZVtx+m8QF2mzNLYqwoRkf7ugC7Rq2VQpXNTUau6efGsfNMrHjlJNzJTsNt7J1eR/3RR3Fb+rmK2zutyMGc2SHRkNMLqR47P7wgM2gk0SvDBNCk5OMP6hq+Y8YHp0sqxU6wSDzGUOWWYQctYzHMQGl2+RiVlJqrAjmIg3RayyBWzZew3Ncq+IofGJFltnWIrDaK/UecVz/dWjhMFf1r/wCPwiiv00sdQk0DV2W+I+cCoMaFb5PWy3Q+0Muez1jPWWhodYyiAk0cvlpVRTEh7RA1gUzYDbxgjvak+zEoalaTEI95c8vCogDu21mW6sNakHw2jygy+xsjdbZ6UbtGUdTDXVNgbhARr7t3W2HHXvYajjUVHnAWIurZbF6qbLWtDMDKNwOZBG8HKKWA0a7rWokSixAqijxpT5RW2s4bY/awB5QavFePgYeuVg1mlA50B+JiFpUQrSZtMQDUI2EZNQ+sUONd9svFllypbYAABX2vxGPszRGTZ69c5nzF70uURhX88zcOEF97aYJIu4PIym2jsLTWqUzI47PGA20TTLkNLoSxTG7b2NDTiAMvOAL7JbWlScEsiUlO5KXAD+Zu83iYhS7YQdYz10rlwNdZhoWiqKeAhhmrzhA/NqSc4+w0s+PkUZ11cdAR24jgxBIkzIsZMyKiWYnyHiKnq8PSLUyGqEj4REV4dlzdhhoctdnlz82USn99BkT+JfmIiJNeU3VztR7rVqpGwgjIiJarxj61GXA4qhz4qfeU7D6GKh0GItuutZgqOy+/YfzfWGpE4ym6tzUa1bYREt2gBd0KmhFCIKbkvPGmE95fMj6j4RCvOxCYuJe8o8x9RFLZrQUYMDQiIDUNQ1hi9rAtoXLKYoyO/geHwhuy20TBUbdY4xJWq0NYoDACrEHLYRugwu68KylLbMjtO7UIhX5domdtR2wMx73Dnu8oZuNayztqf4iCPpRIHWiYuazBiqN4yPy84phBVe9kxWYgDOWcXr2vjXwgUgCzRa3ZFTzHwPr8YsL3lFpZYd5CGHh/SPGBe5bVgdTxoeR/ogtZss9sUR7JMJ7QYlTmBwI3QNaRWXBOJGpu19fX4xeXc2HEnunL8pzHzHhEXSKRilhhrU+hy+kAOSjmIMdHrZilYTrQ0HLWIDBF1cNrwuNzZeOuIPmlNnwzsY1TBiP5hkfr4xSwWaQSccknahxeGo/I+ECcAZ6PTPuF8fiYb0mFZHJgfiPnDVwzPuVHE/Ew5e+chxwr5EGKKCwzWmTJSMSVUgAHYK1ygnvY1lTN+EwLXMfvk5/IwQ2qcHlzKbAw9ICXY51ZSflEOJMrFfdLVlJypDtotqyxVjThtPIQE8MN8KBt9Jc8ky4mFAVrCOCI7jkwR8Ah+U0M03xz1wERVohjtYqDazsjk2hjtMBeJMAOuPv2gb4H+sO+PmIxRd4+tXC5A1lTtU89x2/xDlitBIKt3ly8ooMUPSbUVp5wBDioaxT3rZMJxL3W9D/MWEqfjFRH1gCCp1GAq7utvVtwgjE4MMoFLRIKMQf/AOjfE+67dQ4T4QBHLaoz8DFdZ/u57Lsbtj5+sP1iDbicn90+hyPrTzgLnrM89TCh+EBtrkFHZTsJEEaWrFvyit0gk9oP7woeY/j4QFdZmzpBbd1rxIK57PEQHK1DF5c8+hK78x/fKAm2tsM1WHtDD8x6g+cOMcalTtBEN29SyHeMxzGY9RHEicCAd+cANTEwkg6waQ9ZJlDyzh6+ZNJlRqbPx2xDlNQxAXrMDKK6mFDyIpAjPlYWKnYSIvbtn9kru1ctcV99S+2G94eoy+kUWNzPSUOZ+MSba9Zbj8JiFdjfdj+7YenzOw3I/CAo7A9JiniIvpC4UIPtFvWB2SaMOYggdtXOArbNberUEVLUw02DOGEkvNbaxMX1tupJTCWjB3oC7+ytRXCm8iuZhoTApwItABm3vHjw4QHMq7iABjXwQH12woc6+FFFNSO1GRhQoiILnOOYUKIpQ/Z1B2QoUBbypC07o8hH0qN0KFFBRoxYpbyjjRGz9pQfiIDdJZKraHCgKNwAA8hChQDd1HXzEWB2woUEQb2GS+PyitTXChRFEMg9leUK1f42/KfhChRRxYtXgI5vn/EPzD4GPsKCKGLO7T2l/uyFCgq5iFZe54t8TChQEa++6nj8oqhChRBYydR5D4mO7T/24/MPnChRUP2D/Gv92x1O1NyMKFAUaxfbPKPkKClZzn/d8ImFCio+woUKKP/Z"/>
          <p:cNvSpPr>
            <a:spLocks noChangeAspect="1" noChangeArrowheads="1"/>
          </p:cNvSpPr>
          <p:nvPr/>
        </p:nvSpPr>
        <p:spPr bwMode="auto">
          <a:xfrm>
            <a:off x="368300" y="-5921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6" name="Picture 8" descr="http://t2.gstatic.com/images?q=tbn:ANd9GcSjdaSrfFOB5p5wbtCyoSA14cS5uD8jyAa3eefNJFhNZWE7xRqk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7" y="331787"/>
            <a:ext cx="4151616" cy="27627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2.gstatic.com/images?q=tbn:ANd9GcRBm5zFs05uJs6ZDH5r0q2NTG7vLQ9i2qSzuERIuMyrkN2nbiS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5503"/>
            <a:ext cx="3643350" cy="27289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0.gstatic.com/images?q=tbn:ANd9GcQADFerha8f2R0Io2oo9-fACRxNsJ78QgygKjCjQQDWufAeCB7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8" y="3428999"/>
            <a:ext cx="4140140" cy="30497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t0.gstatic.com/images?q=tbn:ANd9GcRkHmzlcTzfdjMVWv0s4LwT84Y8ZR5CbYESr2s19cZa6NdfBdMV9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978" y="3428999"/>
            <a:ext cx="4013243" cy="3168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8300" y="343233"/>
            <a:ext cx="1505540" cy="1107996"/>
          </a:xfrm>
          <a:prstGeom prst="rect">
            <a:avLst/>
          </a:prstGeom>
          <a:noFill/>
        </p:spPr>
        <p:txBody>
          <a:bodyPr wrap="none" rtlCol="0">
            <a:spAutoFit/>
          </a:bodyPr>
          <a:lstStyle/>
          <a:p>
            <a:r>
              <a:rPr lang="en-CA" sz="6000" dirty="0" smtClean="0">
                <a:solidFill>
                  <a:srgbClr val="FFFF00"/>
                </a:solidFill>
              </a:rPr>
              <a:t>NO</a:t>
            </a:r>
            <a:r>
              <a:rPr lang="en-CA" sz="6600" dirty="0" smtClean="0">
                <a:solidFill>
                  <a:srgbClr val="FFFF00"/>
                </a:solidFill>
              </a:rPr>
              <a:t>!</a:t>
            </a:r>
            <a:endParaRPr lang="en-CA" sz="6600" dirty="0">
              <a:solidFill>
                <a:srgbClr val="FFFF00"/>
              </a:solidFill>
            </a:endParaRPr>
          </a:p>
        </p:txBody>
      </p:sp>
    </p:spTree>
    <p:extLst>
      <p:ext uri="{BB962C8B-B14F-4D97-AF65-F5344CB8AC3E}">
        <p14:creationId xmlns:p14="http://schemas.microsoft.com/office/powerpoint/2010/main" val="143482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16632"/>
            <a:ext cx="8784976" cy="6624736"/>
          </a:xfrm>
        </p:spPr>
        <p:txBody>
          <a:bodyPr>
            <a:normAutofit lnSpcReduction="10000"/>
          </a:bodyPr>
          <a:lstStyle/>
          <a:p>
            <a:r>
              <a:rPr lang="en-CA" sz="3200" b="1" u="sng" dirty="0" smtClean="0">
                <a:solidFill>
                  <a:srgbClr val="FFFF00"/>
                </a:solidFill>
              </a:rPr>
              <a:t>Did you notice the difference in the tread patterns?</a:t>
            </a:r>
          </a:p>
          <a:p>
            <a:endParaRPr lang="en-CA" sz="2400" b="1" dirty="0"/>
          </a:p>
          <a:p>
            <a:r>
              <a:rPr lang="en-CA" sz="2400" b="1" dirty="0" smtClean="0"/>
              <a:t>Look for :    </a:t>
            </a:r>
          </a:p>
          <a:p>
            <a:pPr marL="285750" indent="-285750">
              <a:buFont typeface="Arial" pitchFamily="34" charset="0"/>
              <a:buChar char="•"/>
            </a:pPr>
            <a:r>
              <a:rPr lang="en-CA" sz="2400" b="1" dirty="0" smtClean="0"/>
              <a:t>Spacing</a:t>
            </a:r>
          </a:p>
          <a:p>
            <a:pPr marL="285750" indent="-285750">
              <a:buFont typeface="Arial" pitchFamily="34" charset="0"/>
              <a:buChar char="•"/>
            </a:pPr>
            <a:r>
              <a:rPr lang="en-CA" sz="2400" b="1" dirty="0" smtClean="0"/>
              <a:t>Depth</a:t>
            </a:r>
          </a:p>
          <a:p>
            <a:pPr marL="285750" indent="-285750">
              <a:buFont typeface="Arial" pitchFamily="34" charset="0"/>
              <a:buChar char="•"/>
            </a:pPr>
            <a:r>
              <a:rPr lang="en-CA" sz="2400" b="1" dirty="0" smtClean="0"/>
              <a:t>Shape</a:t>
            </a:r>
          </a:p>
          <a:p>
            <a:pPr marL="285750" indent="-285750">
              <a:buFont typeface="Arial" pitchFamily="34" charset="0"/>
              <a:buChar char="•"/>
            </a:pPr>
            <a:r>
              <a:rPr lang="en-CA" sz="2400" b="1" dirty="0" smtClean="0"/>
              <a:t>Design</a:t>
            </a:r>
          </a:p>
          <a:p>
            <a:pPr marL="285750" indent="-285750">
              <a:buFont typeface="Arial" pitchFamily="34" charset="0"/>
              <a:buChar char="•"/>
            </a:pPr>
            <a:endParaRPr lang="en-CA" sz="2400" b="1" dirty="0"/>
          </a:p>
          <a:p>
            <a:r>
              <a:rPr lang="en-CA" sz="2400" b="1" dirty="0" smtClean="0"/>
              <a:t>You might also notice:</a:t>
            </a:r>
          </a:p>
          <a:p>
            <a:pPr marL="285750" indent="-285750">
              <a:buFont typeface="Arial" pitchFamily="34" charset="0"/>
              <a:buChar char="•"/>
            </a:pPr>
            <a:r>
              <a:rPr lang="en-CA" sz="2400" b="1" dirty="0" smtClean="0"/>
              <a:t>Evidence of wear</a:t>
            </a:r>
          </a:p>
          <a:p>
            <a:pPr marL="285750" indent="-285750">
              <a:buFont typeface="Arial" pitchFamily="34" charset="0"/>
              <a:buChar char="•"/>
            </a:pPr>
            <a:r>
              <a:rPr lang="en-CA" sz="2400" b="1" dirty="0" smtClean="0"/>
              <a:t>Size</a:t>
            </a:r>
          </a:p>
          <a:p>
            <a:pPr marL="285750" indent="-285750">
              <a:buFont typeface="Arial" pitchFamily="34" charset="0"/>
              <a:buChar char="•"/>
            </a:pPr>
            <a:r>
              <a:rPr lang="en-CA" sz="2400" b="1" dirty="0" smtClean="0"/>
              <a:t>Possible damage to the tire surface</a:t>
            </a:r>
            <a:endParaRPr lang="en-CA" sz="2400" b="1" dirty="0"/>
          </a:p>
        </p:txBody>
      </p:sp>
      <p:pic>
        <p:nvPicPr>
          <p:cNvPr id="4098" name="Picture 2" descr="http://t0.gstatic.com/images?q=tbn:ANd9GcSM7HWTyx_oKnSufb3O0C5SX0tl1nMolFneRHiBbf4f3Eo2Z15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349450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0.gstatic.com/images?q=tbn:ANd9GcTabl_2AAb6ztLIpTijh5AxRKstPvK4q0EmeWwR-C6XtL84fe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077072"/>
            <a:ext cx="306052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2.gstatic.com/images?q=tbn:ANd9GcRwENdfs2TZb-u97IBjJQMAL_SQfserpOqaNtCME_8yYiOMWxvn7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429" y="980728"/>
            <a:ext cx="261937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99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43408"/>
            <a:ext cx="7680960" cy="1066800"/>
          </a:xfrm>
        </p:spPr>
        <p:txBody>
          <a:bodyPr/>
          <a:lstStyle/>
          <a:p>
            <a:pPr algn="ctr"/>
            <a:r>
              <a:rPr lang="en-CA" u="sng" dirty="0" smtClean="0"/>
              <a:t>Tire Tracks</a:t>
            </a:r>
            <a:endParaRPr lang="en-CA" u="sng" dirty="0"/>
          </a:p>
        </p:txBody>
      </p:sp>
      <p:pic>
        <p:nvPicPr>
          <p:cNvPr id="1026" name="Picture 2" descr="http://t1.gstatic.com/images?q=tbn:ANd9GcQRKrnXyValefVjnycYS6Tkx9Lw6Nt-QY5-YRwcmdayJxRPVuzH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560840" cy="546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7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463040"/>
            <a:ext cx="9144000" cy="4724400"/>
          </a:xfrm>
        </p:spPr>
        <p:txBody>
          <a:bodyPr>
            <a:noAutofit/>
          </a:bodyPr>
          <a:lstStyle/>
          <a:p>
            <a:pPr marL="342900" indent="-342900">
              <a:buFont typeface="Arial" pitchFamily="34" charset="0"/>
              <a:buChar char="•"/>
            </a:pPr>
            <a:r>
              <a:rPr lang="en-CA" sz="2800" dirty="0" smtClean="0"/>
              <a:t>You will experience examining evidence ( things, suspects, observed data) and then making inferences ( possible hunches based on logic and reasoning).</a:t>
            </a:r>
          </a:p>
          <a:p>
            <a:pPr marL="342900" indent="-342900">
              <a:buFont typeface="Arial" pitchFamily="34" charset="0"/>
              <a:buChar char="•"/>
            </a:pPr>
            <a:r>
              <a:rPr lang="en-CA" sz="2800" dirty="0" smtClean="0"/>
              <a:t>The real world of police investigation will be brought to you as you learn to dust for fingerprints, examine handwriting for unique characteristics and analyze various substances.</a:t>
            </a:r>
          </a:p>
          <a:p>
            <a:pPr marL="342900" indent="-342900">
              <a:buFont typeface="Arial" pitchFamily="34" charset="0"/>
              <a:buChar char="•"/>
            </a:pPr>
            <a:r>
              <a:rPr lang="en-CA" sz="2800" dirty="0" smtClean="0"/>
              <a:t>When a crime scene is investigated by police, all clues are examined.  These clues might include tire tracks, shoe prints, fingerprints, fibers, hair, written or print documents and soil evidence.</a:t>
            </a:r>
            <a:endParaRPr lang="en-CA" sz="2800" dirty="0"/>
          </a:p>
        </p:txBody>
      </p:sp>
      <p:sp>
        <p:nvSpPr>
          <p:cNvPr id="2" name="Title 1"/>
          <p:cNvSpPr>
            <a:spLocks noGrp="1"/>
          </p:cNvSpPr>
          <p:nvPr>
            <p:ph type="title"/>
          </p:nvPr>
        </p:nvSpPr>
        <p:spPr/>
        <p:txBody>
          <a:bodyPr/>
          <a:lstStyle/>
          <a:p>
            <a:r>
              <a:rPr lang="en-CA" dirty="0" smtClean="0"/>
              <a:t>In this unit:</a:t>
            </a:r>
            <a:endParaRPr lang="en-CA" dirty="0"/>
          </a:p>
        </p:txBody>
      </p:sp>
      <p:pic>
        <p:nvPicPr>
          <p:cNvPr id="2050" name="Picture 2" descr="http://t2.gstatic.com/images?q=tbn:ANd9GcQr-DNTtfuupjYTOsP6zw6nbpTa0TnZFzzh-oAdiZ9x3GKeaQ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6632"/>
            <a:ext cx="2952328" cy="140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Arial Black" pitchFamily="34" charset="0"/>
              </a:rPr>
              <a:t>Activity # 1</a:t>
            </a:r>
            <a:endParaRPr lang="en-CA" dirty="0">
              <a:latin typeface="Arial Black" pitchFamily="34" charset="0"/>
            </a:endParaRPr>
          </a:p>
        </p:txBody>
      </p:sp>
      <p:sp>
        <p:nvSpPr>
          <p:cNvPr id="4" name="TextBox 3"/>
          <p:cNvSpPr txBox="1"/>
          <p:nvPr/>
        </p:nvSpPr>
        <p:spPr>
          <a:xfrm>
            <a:off x="-31157" y="1865405"/>
            <a:ext cx="9144000" cy="1446550"/>
          </a:xfrm>
          <a:prstGeom prst="rect">
            <a:avLst/>
          </a:prstGeom>
          <a:noFill/>
        </p:spPr>
        <p:txBody>
          <a:bodyPr wrap="square" rtlCol="0">
            <a:spAutoFit/>
          </a:bodyPr>
          <a:lstStyle/>
          <a:p>
            <a:r>
              <a:rPr lang="en-CA" sz="4400" dirty="0" smtClean="0"/>
              <a:t>What is the importance of observation in investigations?</a:t>
            </a:r>
            <a:endParaRPr lang="en-CA" sz="4400" dirty="0"/>
          </a:p>
        </p:txBody>
      </p:sp>
      <p:pic>
        <p:nvPicPr>
          <p:cNvPr id="3074" name="Picture 2" descr="http://t2.gstatic.com/images?q=tbn:ANd9GcQHHOBFBpCrQWYKZXHVAySKVwPuQft0MEZKBfHF34TkY0V-GbPa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05064"/>
            <a:ext cx="313372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4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kLA_iRo42wg/TQGr_I9TI4I/AAAAAAAAAm8/xqeQztyoUiU/s1600/a%2Bday%2Bin%2Bp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506" y="1016599"/>
            <a:ext cx="6840760" cy="5600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0591"/>
            <a:ext cx="9144000" cy="954107"/>
          </a:xfrm>
          <a:prstGeom prst="rect">
            <a:avLst/>
          </a:prstGeom>
          <a:noFill/>
        </p:spPr>
        <p:txBody>
          <a:bodyPr wrap="square" rtlCol="0">
            <a:spAutoFit/>
          </a:bodyPr>
          <a:lstStyle/>
          <a:p>
            <a:r>
              <a:rPr lang="en-CA" sz="2800" b="1" dirty="0" smtClean="0">
                <a:latin typeface="Bookman Old Style" pitchFamily="18" charset="0"/>
              </a:rPr>
              <a:t>Quietly observe, and write down what is happening in this picture.</a:t>
            </a:r>
            <a:endParaRPr lang="en-CA" sz="2800" b="1" dirty="0">
              <a:latin typeface="Bookman Old Style" pitchFamily="18" charset="0"/>
            </a:endParaRPr>
          </a:p>
        </p:txBody>
      </p:sp>
    </p:spTree>
    <p:extLst>
      <p:ext uri="{BB962C8B-B14F-4D97-AF65-F5344CB8AC3E}">
        <p14:creationId xmlns:p14="http://schemas.microsoft.com/office/powerpoint/2010/main" val="1104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85" y="107340"/>
            <a:ext cx="9122715" cy="461665"/>
          </a:xfrm>
          <a:prstGeom prst="rect">
            <a:avLst/>
          </a:prstGeom>
          <a:noFill/>
        </p:spPr>
        <p:txBody>
          <a:bodyPr wrap="square" rtlCol="0">
            <a:spAutoFit/>
          </a:bodyPr>
          <a:lstStyle/>
          <a:p>
            <a:r>
              <a:rPr lang="en-CA" sz="2400" b="1" dirty="0" smtClean="0">
                <a:latin typeface="Bookman Old Style" pitchFamily="18" charset="0"/>
              </a:rPr>
              <a:t>Observe the objects below for 15 seconds!</a:t>
            </a:r>
            <a:endParaRPr lang="en-CA" sz="2400" b="1" dirty="0">
              <a:latin typeface="Bookman Old Style" pitchFamily="18" charset="0"/>
            </a:endParaRPr>
          </a:p>
        </p:txBody>
      </p:sp>
      <p:pic>
        <p:nvPicPr>
          <p:cNvPr id="7" name="Picture 4" descr="Random Ob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5776268" cy="577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5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CA" sz="3600" dirty="0" smtClean="0">
                <a:latin typeface="Bookman Old Style" pitchFamily="18" charset="0"/>
              </a:rPr>
              <a:t>List all the objects from the previous slide!  </a:t>
            </a:r>
          </a:p>
          <a:p>
            <a:endParaRPr lang="en-CA" sz="3600" dirty="0">
              <a:latin typeface="Bookman Old Style" pitchFamily="18" charset="0"/>
            </a:endParaRPr>
          </a:p>
          <a:p>
            <a:r>
              <a:rPr lang="en-CA" sz="3600" dirty="0" smtClean="0">
                <a:latin typeface="Bookman Old Style" pitchFamily="18" charset="0"/>
              </a:rPr>
              <a:t>Hint : 15 objects in total! </a:t>
            </a:r>
          </a:p>
          <a:p>
            <a:endParaRPr lang="en-CA" sz="3600" dirty="0">
              <a:latin typeface="Bookman Old Style" pitchFamily="18" charset="0"/>
            </a:endParaRPr>
          </a:p>
          <a:p>
            <a:r>
              <a:rPr lang="en-CA" sz="3600" dirty="0" smtClean="0">
                <a:latin typeface="Bookman Old Style" pitchFamily="18" charset="0"/>
              </a:rPr>
              <a:t>How many can you remember?</a:t>
            </a:r>
            <a:endParaRPr lang="en-CA" sz="3600" dirty="0">
              <a:latin typeface="Bookman Old Style" pitchFamily="18" charset="0"/>
            </a:endParaRPr>
          </a:p>
        </p:txBody>
      </p:sp>
      <p:sp>
        <p:nvSpPr>
          <p:cNvPr id="3" name="Title 2"/>
          <p:cNvSpPr>
            <a:spLocks noGrp="1"/>
          </p:cNvSpPr>
          <p:nvPr>
            <p:ph type="title"/>
          </p:nvPr>
        </p:nvSpPr>
        <p:spPr/>
        <p:txBody>
          <a:bodyPr>
            <a:normAutofit/>
          </a:bodyPr>
          <a:lstStyle/>
          <a:p>
            <a:r>
              <a:rPr lang="en-CA" sz="6000" b="1" u="sng" dirty="0" smtClean="0">
                <a:latin typeface="Bookman Old Style" pitchFamily="18" charset="0"/>
              </a:rPr>
              <a:t>Challenge!!</a:t>
            </a:r>
            <a:endParaRPr lang="en-CA" sz="6000" b="1" u="sng" dirty="0">
              <a:latin typeface="Bookman Old Style" pitchFamily="18" charset="0"/>
            </a:endParaRPr>
          </a:p>
        </p:txBody>
      </p:sp>
      <p:pic>
        <p:nvPicPr>
          <p:cNvPr id="6146" name="Picture 2" descr="http://t1.gstatic.com/images?q=tbn:ANd9GcSG1QN0h4WDGmuS5AAp8unmtLjUW2C3_jFdkTLOR9dQYipU0gb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060848"/>
            <a:ext cx="22860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2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692696"/>
            <a:ext cx="7680960" cy="4724400"/>
          </a:xfrm>
        </p:spPr>
        <p:txBody>
          <a:bodyPr>
            <a:normAutofit fontScale="25000" lnSpcReduction="20000"/>
          </a:bodyPr>
          <a:lstStyle/>
          <a:p>
            <a:pPr marL="342900" indent="-342900">
              <a:buAutoNum type="arabicPeriod"/>
            </a:pPr>
            <a:r>
              <a:rPr lang="en-CA" sz="8000" dirty="0" smtClean="0"/>
              <a:t>Eye</a:t>
            </a:r>
          </a:p>
          <a:p>
            <a:pPr marL="342900" indent="-342900">
              <a:buAutoNum type="arabicPeriod"/>
            </a:pPr>
            <a:r>
              <a:rPr lang="en-CA" sz="8000" dirty="0" smtClean="0"/>
              <a:t>Propane tank</a:t>
            </a:r>
          </a:p>
          <a:p>
            <a:pPr marL="342900" indent="-342900">
              <a:buAutoNum type="arabicPeriod"/>
            </a:pPr>
            <a:r>
              <a:rPr lang="en-CA" sz="8000" dirty="0" smtClean="0"/>
              <a:t>Needle and thread</a:t>
            </a:r>
          </a:p>
          <a:p>
            <a:pPr marL="342900" indent="-342900">
              <a:buAutoNum type="arabicPeriod"/>
            </a:pPr>
            <a:r>
              <a:rPr lang="en-CA" sz="8000" dirty="0" smtClean="0"/>
              <a:t>Hammer and nail</a:t>
            </a:r>
          </a:p>
          <a:p>
            <a:pPr marL="342900" indent="-342900">
              <a:buAutoNum type="arabicPeriod"/>
            </a:pPr>
            <a:r>
              <a:rPr lang="en-CA" sz="8000" dirty="0" smtClean="0"/>
              <a:t>Stool</a:t>
            </a:r>
          </a:p>
          <a:p>
            <a:pPr marL="342900" indent="-342900">
              <a:buAutoNum type="arabicPeriod"/>
            </a:pPr>
            <a:r>
              <a:rPr lang="en-CA" sz="8000" dirty="0" smtClean="0"/>
              <a:t>Basket</a:t>
            </a:r>
          </a:p>
          <a:p>
            <a:pPr marL="342900" indent="-342900">
              <a:buAutoNum type="arabicPeriod"/>
            </a:pPr>
            <a:r>
              <a:rPr lang="en-CA" sz="8000" dirty="0" smtClean="0"/>
              <a:t>Bed</a:t>
            </a:r>
          </a:p>
          <a:p>
            <a:pPr marL="342900" indent="-342900">
              <a:buAutoNum type="arabicPeriod"/>
            </a:pPr>
            <a:r>
              <a:rPr lang="en-CA" sz="8000" dirty="0" smtClean="0"/>
              <a:t>Book</a:t>
            </a:r>
          </a:p>
          <a:p>
            <a:pPr marL="342900" indent="-342900">
              <a:buAutoNum type="arabicPeriod"/>
            </a:pPr>
            <a:r>
              <a:rPr lang="en-CA" sz="8000" dirty="0" smtClean="0"/>
              <a:t>Pencil</a:t>
            </a:r>
          </a:p>
          <a:p>
            <a:pPr marL="342900" indent="-342900">
              <a:buAutoNum type="arabicPeriod"/>
            </a:pPr>
            <a:r>
              <a:rPr lang="en-CA" sz="8000" dirty="0" smtClean="0"/>
              <a:t>Treasure chest</a:t>
            </a:r>
          </a:p>
          <a:p>
            <a:pPr marL="342900" indent="-342900">
              <a:buAutoNum type="arabicPeriod"/>
            </a:pPr>
            <a:r>
              <a:rPr lang="en-CA" sz="8000" dirty="0" smtClean="0"/>
              <a:t>Ice cube</a:t>
            </a:r>
          </a:p>
          <a:p>
            <a:pPr marL="342900" indent="-342900">
              <a:buAutoNum type="arabicPeriod"/>
            </a:pPr>
            <a:r>
              <a:rPr lang="en-CA" sz="8000" dirty="0" smtClean="0"/>
              <a:t>Snowman</a:t>
            </a:r>
          </a:p>
          <a:p>
            <a:pPr marL="342900" indent="-342900">
              <a:buAutoNum type="arabicPeriod"/>
            </a:pPr>
            <a:r>
              <a:rPr lang="en-CA" sz="8000" dirty="0" smtClean="0"/>
              <a:t>Ice cream</a:t>
            </a:r>
          </a:p>
          <a:p>
            <a:pPr marL="342900" indent="-342900">
              <a:buAutoNum type="arabicPeriod"/>
            </a:pPr>
            <a:r>
              <a:rPr lang="en-CA" sz="8000" dirty="0" smtClean="0"/>
              <a:t>Hand </a:t>
            </a:r>
          </a:p>
          <a:p>
            <a:pPr marL="342900" indent="-342900">
              <a:buAutoNum type="arabicPeriod"/>
            </a:pPr>
            <a:r>
              <a:rPr lang="en-CA" sz="8000" dirty="0" smtClean="0"/>
              <a:t>foot</a:t>
            </a:r>
          </a:p>
          <a:p>
            <a:pPr marL="342900" indent="-342900">
              <a:buAutoNum type="arabicPeriod"/>
            </a:pPr>
            <a:endParaRPr lang="en-CA" dirty="0" smtClean="0"/>
          </a:p>
          <a:p>
            <a:pPr marL="342900" indent="-342900">
              <a:buAutoNum type="arabicPeriod"/>
            </a:pPr>
            <a:endParaRPr lang="en-CA" dirty="0" smtClean="0"/>
          </a:p>
        </p:txBody>
      </p:sp>
      <p:sp>
        <p:nvSpPr>
          <p:cNvPr id="4" name="TextBox 3"/>
          <p:cNvSpPr txBox="1"/>
          <p:nvPr/>
        </p:nvSpPr>
        <p:spPr>
          <a:xfrm>
            <a:off x="-10763" y="0"/>
            <a:ext cx="9144000" cy="584775"/>
          </a:xfrm>
          <a:prstGeom prst="rect">
            <a:avLst/>
          </a:prstGeom>
          <a:noFill/>
        </p:spPr>
        <p:txBody>
          <a:bodyPr wrap="square" rtlCol="0">
            <a:spAutoFit/>
          </a:bodyPr>
          <a:lstStyle/>
          <a:p>
            <a:r>
              <a:rPr lang="en-CA" sz="3200" b="1" u="sng" dirty="0" smtClean="0">
                <a:latin typeface="Bookman Old Style" pitchFamily="18" charset="0"/>
              </a:rPr>
              <a:t>How many did  you remember correctly?</a:t>
            </a:r>
            <a:endParaRPr lang="en-CA" sz="3200" b="1" u="sng" dirty="0">
              <a:latin typeface="Bookman Old Style" pitchFamily="18" charset="0"/>
            </a:endParaRPr>
          </a:p>
        </p:txBody>
      </p:sp>
      <p:pic>
        <p:nvPicPr>
          <p:cNvPr id="5" name="Picture 4" descr="Random Ob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24744"/>
            <a:ext cx="4264100" cy="42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3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7504" y="332656"/>
            <a:ext cx="9036496" cy="4724400"/>
          </a:xfrm>
        </p:spPr>
        <p:txBody>
          <a:bodyPr>
            <a:normAutofit fontScale="92500" lnSpcReduction="10000"/>
          </a:bodyPr>
          <a:lstStyle/>
          <a:p>
            <a:r>
              <a:rPr lang="en-CA" sz="3200" b="1" dirty="0" smtClean="0">
                <a:latin typeface="Bookman Old Style" pitchFamily="18" charset="0"/>
              </a:rPr>
              <a:t>What was the difference between your observations of both pictures?</a:t>
            </a:r>
          </a:p>
          <a:p>
            <a:endParaRPr lang="en-CA" dirty="0"/>
          </a:p>
          <a:p>
            <a:r>
              <a:rPr lang="en-CA" sz="2400" dirty="0" smtClean="0">
                <a:latin typeface="Bookman Old Style" pitchFamily="18" charset="0"/>
              </a:rPr>
              <a:t>In the first picture you were prepared.  You knew the purpose of your observation.  A prepared observation will have more details and be more accurate because the observer will know what they are looking for.</a:t>
            </a:r>
          </a:p>
          <a:p>
            <a:endParaRPr lang="en-CA" sz="2400" dirty="0">
              <a:latin typeface="Bookman Old Style" pitchFamily="18" charset="0"/>
            </a:endParaRPr>
          </a:p>
          <a:p>
            <a:r>
              <a:rPr lang="en-CA" sz="2400" dirty="0" smtClean="0">
                <a:latin typeface="Bookman Old Style" pitchFamily="18" charset="0"/>
              </a:rPr>
              <a:t>In the second picture you were not prepared, you did not know what to look for in the picture.  You were just casually observing the objects in the picture.  Your observations will not be as accurate.</a:t>
            </a:r>
          </a:p>
          <a:p>
            <a:endParaRPr lang="en-CA" dirty="0"/>
          </a:p>
        </p:txBody>
      </p:sp>
      <p:pic>
        <p:nvPicPr>
          <p:cNvPr id="7170" name="Picture 2" descr="http://t2.gstatic.com/images?q=tbn:ANd9GcQHYQoOC4WoTQBY-ZfTwk3YIv5bU1dne-5QfKVDC0nMdZoUP4ar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25144"/>
            <a:ext cx="22860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17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292</TotalTime>
  <Words>866</Words>
  <Application>Microsoft Office PowerPoint</Application>
  <PresentationFormat>On-screen Show (4:3)</PresentationFormat>
  <Paragraphs>87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Mylar</vt:lpstr>
      <vt:lpstr>SCIENCE EVIDENCE &amp; INVESTIGATION</vt:lpstr>
      <vt:lpstr>PowerPoint Presentation</vt:lpstr>
      <vt:lpstr>In this unit:</vt:lpstr>
      <vt:lpstr>Activity # 1</vt:lpstr>
      <vt:lpstr>PowerPoint Presentation</vt:lpstr>
      <vt:lpstr>PowerPoint Presentation</vt:lpstr>
      <vt:lpstr>Challenge!!</vt:lpstr>
      <vt:lpstr>PowerPoint Presentation</vt:lpstr>
      <vt:lpstr>PowerPoint Presentation</vt:lpstr>
      <vt:lpstr>Activity: Ten (or fewer) Questions</vt:lpstr>
      <vt:lpstr>PowerPoint Presentation</vt:lpstr>
      <vt:lpstr>PowerPoint Presentation</vt:lpstr>
      <vt:lpstr>What Happened Here? How many animals were here? What were they doing? What kind of animals were they? Were they all here at the same time? What are the clues that can help you guess the answers to these questions?  Think about all of the  possibilities, and then write  a report using your best  guess about the story behind  these footprints.  </vt:lpstr>
      <vt:lpstr>PowerPoint Presentation</vt:lpstr>
      <vt:lpstr>PowerPoint Presentation</vt:lpstr>
      <vt:lpstr>PowerPoint Presentation</vt:lpstr>
      <vt:lpstr>PowerPoint Presentation</vt:lpstr>
      <vt:lpstr>PowerPoint Presentation</vt:lpstr>
      <vt:lpstr>PowerPoint Presentation</vt:lpstr>
      <vt:lpstr>Ridge Characteristics</vt:lpstr>
      <vt:lpstr>PowerPoint Presentation</vt:lpstr>
      <vt:lpstr>PowerPoint Presentation</vt:lpstr>
      <vt:lpstr>PowerPoint Presentation</vt:lpstr>
      <vt:lpstr>Tire Tracks</vt:lpstr>
      <vt:lpstr>PowerPoint Presentation</vt:lpstr>
      <vt:lpstr>PowerPoint Presentation</vt:lpstr>
      <vt:lpstr>Tire Tracks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EVIDENCE &amp; INVESTIGATION</dc:title>
  <dc:creator>colin</dc:creator>
  <cp:lastModifiedBy>Organ, Andrea</cp:lastModifiedBy>
  <cp:revision>32</cp:revision>
  <dcterms:created xsi:type="dcterms:W3CDTF">2012-08-25T06:32:45Z</dcterms:created>
  <dcterms:modified xsi:type="dcterms:W3CDTF">2013-09-10T19:56:41Z</dcterms:modified>
</cp:coreProperties>
</file>